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slideMasters/slideMaster5.xml" ContentType="application/vnd.openxmlformats-officedocument.presentationml.slideMaster+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4" r:id="rId2"/>
    <p:sldMasterId id="2147483652" r:id="rId3"/>
    <p:sldMasterId id="2147483887" r:id="rId4"/>
    <p:sldMasterId id="2147483902" r:id="rId5"/>
  </p:sldMasterIdLst>
  <p:notesMasterIdLst>
    <p:notesMasterId r:id="rId91"/>
  </p:notesMasterIdLst>
  <p:sldIdLst>
    <p:sldId id="394" r:id="rId6"/>
    <p:sldId id="599" r:id="rId7"/>
    <p:sldId id="713" r:id="rId8"/>
    <p:sldId id="620" r:id="rId9"/>
    <p:sldId id="622" r:id="rId10"/>
    <p:sldId id="623" r:id="rId11"/>
    <p:sldId id="624" r:id="rId12"/>
    <p:sldId id="714" r:id="rId13"/>
    <p:sldId id="477" r:id="rId14"/>
    <p:sldId id="472" r:id="rId15"/>
    <p:sldId id="524" r:id="rId16"/>
    <p:sldId id="715" r:id="rId17"/>
    <p:sldId id="432" r:id="rId18"/>
    <p:sldId id="468" r:id="rId19"/>
    <p:sldId id="469" r:id="rId20"/>
    <p:sldId id="716" r:id="rId21"/>
    <p:sldId id="717" r:id="rId22"/>
    <p:sldId id="724" r:id="rId23"/>
    <p:sldId id="505" r:id="rId24"/>
    <p:sldId id="507" r:id="rId25"/>
    <p:sldId id="508" r:id="rId26"/>
    <p:sldId id="509" r:id="rId27"/>
    <p:sldId id="731" r:id="rId28"/>
    <p:sldId id="683" r:id="rId29"/>
    <p:sldId id="684" r:id="rId30"/>
    <p:sldId id="685" r:id="rId31"/>
    <p:sldId id="686" r:id="rId32"/>
    <p:sldId id="431" r:id="rId33"/>
    <p:sldId id="741" r:id="rId34"/>
    <p:sldId id="464" r:id="rId35"/>
    <p:sldId id="465" r:id="rId36"/>
    <p:sldId id="418" r:id="rId37"/>
    <p:sldId id="419" r:id="rId38"/>
    <p:sldId id="420" r:id="rId39"/>
    <p:sldId id="496" r:id="rId40"/>
    <p:sldId id="498" r:id="rId41"/>
    <p:sldId id="501" r:id="rId42"/>
    <p:sldId id="661" r:id="rId43"/>
    <p:sldId id="662" r:id="rId44"/>
    <p:sldId id="663" r:id="rId45"/>
    <p:sldId id="664" r:id="rId46"/>
    <p:sldId id="665" r:id="rId47"/>
    <p:sldId id="666" r:id="rId48"/>
    <p:sldId id="667" r:id="rId49"/>
    <p:sldId id="668" r:id="rId50"/>
    <p:sldId id="669" r:id="rId51"/>
    <p:sldId id="670" r:id="rId52"/>
    <p:sldId id="671" r:id="rId53"/>
    <p:sldId id="672" r:id="rId54"/>
    <p:sldId id="673" r:id="rId55"/>
    <p:sldId id="674" r:id="rId56"/>
    <p:sldId id="675" r:id="rId57"/>
    <p:sldId id="676" r:id="rId58"/>
    <p:sldId id="742" r:id="rId59"/>
    <p:sldId id="750" r:id="rId60"/>
    <p:sldId id="413" r:id="rId61"/>
    <p:sldId id="426" r:id="rId62"/>
    <p:sldId id="417" r:id="rId63"/>
    <p:sldId id="428" r:id="rId64"/>
    <p:sldId id="451" r:id="rId65"/>
    <p:sldId id="452" r:id="rId66"/>
    <p:sldId id="449" r:id="rId67"/>
    <p:sldId id="718" r:id="rId68"/>
    <p:sldId id="719" r:id="rId69"/>
    <p:sldId id="450" r:id="rId70"/>
    <p:sldId id="475" r:id="rId71"/>
    <p:sldId id="480" r:id="rId72"/>
    <p:sldId id="476" r:id="rId73"/>
    <p:sldId id="474" r:id="rId74"/>
    <p:sldId id="482" r:id="rId75"/>
    <p:sldId id="483" r:id="rId76"/>
    <p:sldId id="484" r:id="rId77"/>
    <p:sldId id="751" r:id="rId78"/>
    <p:sldId id="491" r:id="rId79"/>
    <p:sldId id="510" r:id="rId80"/>
    <p:sldId id="492" r:id="rId81"/>
    <p:sldId id="494" r:id="rId82"/>
    <p:sldId id="657" r:id="rId83"/>
    <p:sldId id="658" r:id="rId84"/>
    <p:sldId id="752" r:id="rId85"/>
    <p:sldId id="641" r:id="rId86"/>
    <p:sldId id="642" r:id="rId87"/>
    <p:sldId id="643" r:id="rId88"/>
    <p:sldId id="644" r:id="rId89"/>
    <p:sldId id="319" r:id="rId90"/>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chemeClr val="bg1"/>
        </a:solidFill>
        <a:latin typeface="华文细黑" panose="02010600040101010101" pitchFamily="2" charset="-122"/>
        <a:ea typeface="华文细黑" panose="02010600040101010101" pitchFamily="2" charset="-122"/>
        <a:cs typeface="+mn-cs"/>
      </a:defRPr>
    </a:lvl1pPr>
    <a:lvl2pPr marL="457200" algn="l" rtl="0" eaLnBrk="0" fontAlgn="base" hangingPunct="0">
      <a:spcBef>
        <a:spcPct val="0"/>
      </a:spcBef>
      <a:spcAft>
        <a:spcPct val="0"/>
      </a:spcAft>
      <a:defRPr sz="1400" kern="1200">
        <a:solidFill>
          <a:schemeClr val="bg1"/>
        </a:solidFill>
        <a:latin typeface="华文细黑" panose="02010600040101010101" pitchFamily="2" charset="-122"/>
        <a:ea typeface="华文细黑" panose="02010600040101010101" pitchFamily="2" charset="-122"/>
        <a:cs typeface="+mn-cs"/>
      </a:defRPr>
    </a:lvl2pPr>
    <a:lvl3pPr marL="914400" algn="l" rtl="0" eaLnBrk="0" fontAlgn="base" hangingPunct="0">
      <a:spcBef>
        <a:spcPct val="0"/>
      </a:spcBef>
      <a:spcAft>
        <a:spcPct val="0"/>
      </a:spcAft>
      <a:defRPr sz="1400" kern="1200">
        <a:solidFill>
          <a:schemeClr val="bg1"/>
        </a:solidFill>
        <a:latin typeface="华文细黑" panose="02010600040101010101" pitchFamily="2" charset="-122"/>
        <a:ea typeface="华文细黑" panose="02010600040101010101" pitchFamily="2" charset="-122"/>
        <a:cs typeface="+mn-cs"/>
      </a:defRPr>
    </a:lvl3pPr>
    <a:lvl4pPr marL="1371600" algn="l" rtl="0" eaLnBrk="0" fontAlgn="base" hangingPunct="0">
      <a:spcBef>
        <a:spcPct val="0"/>
      </a:spcBef>
      <a:spcAft>
        <a:spcPct val="0"/>
      </a:spcAft>
      <a:defRPr sz="1400" kern="1200">
        <a:solidFill>
          <a:schemeClr val="bg1"/>
        </a:solidFill>
        <a:latin typeface="华文细黑" panose="02010600040101010101" pitchFamily="2" charset="-122"/>
        <a:ea typeface="华文细黑" panose="02010600040101010101" pitchFamily="2" charset="-122"/>
        <a:cs typeface="+mn-cs"/>
      </a:defRPr>
    </a:lvl4pPr>
    <a:lvl5pPr marL="1828800" algn="l" rtl="0" eaLnBrk="0" fontAlgn="base" hangingPunct="0">
      <a:spcBef>
        <a:spcPct val="0"/>
      </a:spcBef>
      <a:spcAft>
        <a:spcPct val="0"/>
      </a:spcAft>
      <a:defRPr sz="1400" kern="1200">
        <a:solidFill>
          <a:schemeClr val="bg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400" kern="1200">
        <a:solidFill>
          <a:schemeClr val="bg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400" kern="1200">
        <a:solidFill>
          <a:schemeClr val="bg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400" kern="1200">
        <a:solidFill>
          <a:schemeClr val="bg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400" kern="1200">
        <a:solidFill>
          <a:schemeClr val="bg1"/>
        </a:solidFill>
        <a:latin typeface="华文细黑" panose="02010600040101010101" pitchFamily="2" charset="-122"/>
        <a:ea typeface="华文细黑" panose="0201060004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4AC32D"/>
    <a:srgbClr val="CC0000"/>
    <a:srgbClr val="F98F25"/>
    <a:srgbClr val="9B153E"/>
    <a:srgbClr val="9D2D0F"/>
    <a:srgbClr val="993366"/>
    <a:srgbClr val="FF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0" autoAdjust="0"/>
    <p:restoredTop sz="91068" autoAdjust="0"/>
  </p:normalViewPr>
  <p:slideViewPr>
    <p:cSldViewPr>
      <p:cViewPr>
        <p:scale>
          <a:sx n="66" d="100"/>
          <a:sy n="66" d="100"/>
        </p:scale>
        <p:origin x="-17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4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62C3B7-FBDA-439F-986F-F385FB686567}"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zh-CN" altLang="en-US"/>
        </a:p>
      </dgm:t>
    </dgm:pt>
    <dgm:pt modelId="{A3A6E40B-B15D-4EE1-8C17-046B6A7AE9D1}" type="pres">
      <dgm:prSet presAssocID="{8F62C3B7-FBDA-439F-986F-F385FB686567}" presName="linear" presStyleCnt="0">
        <dgm:presLayoutVars>
          <dgm:animLvl val="lvl"/>
          <dgm:resizeHandles val="exact"/>
        </dgm:presLayoutVars>
      </dgm:prSet>
      <dgm:spPr/>
      <dgm:t>
        <a:bodyPr/>
        <a:lstStyle/>
        <a:p>
          <a:endParaRPr lang="zh-CN" altLang="en-US"/>
        </a:p>
      </dgm:t>
    </dgm:pt>
  </dgm:ptLst>
  <dgm:cxnLst>
    <dgm:cxn modelId="{EC77E0B6-3E8A-4786-BBD4-979DBD0B6D61}" type="presOf" srcId="{8F62C3B7-FBDA-439F-986F-F385FB686567}" destId="{A3A6E40B-B15D-4EE1-8C17-046B6A7AE9D1}" srcOrd="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62C3B7-FBDA-439F-986F-F385FB686567}"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zh-CN" altLang="en-US"/>
        </a:p>
      </dgm:t>
    </dgm:pt>
    <dgm:pt modelId="{A3A6E40B-B15D-4EE1-8C17-046B6A7AE9D1}" type="pres">
      <dgm:prSet presAssocID="{8F62C3B7-FBDA-439F-986F-F385FB686567}" presName="linear" presStyleCnt="0">
        <dgm:presLayoutVars>
          <dgm:animLvl val="lvl"/>
          <dgm:resizeHandles val="exact"/>
        </dgm:presLayoutVars>
      </dgm:prSet>
      <dgm:spPr/>
      <dgm:t>
        <a:bodyPr/>
        <a:lstStyle/>
        <a:p>
          <a:endParaRPr lang="zh-CN" altLang="en-US"/>
        </a:p>
      </dgm:t>
    </dgm:pt>
  </dgm:ptLst>
  <dgm:cxnLst>
    <dgm:cxn modelId="{DF72602A-B8AD-470F-91FD-51AAF3640D91}" type="presOf" srcId="{8F62C3B7-FBDA-439F-986F-F385FB686567}" destId="{A3A6E40B-B15D-4EE1-8C17-046B6A7AE9D1}" srcOrd="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62C3B7-FBDA-439F-986F-F385FB686567}"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zh-CN" altLang="en-US"/>
        </a:p>
      </dgm:t>
    </dgm:pt>
    <dgm:pt modelId="{A3A6E40B-B15D-4EE1-8C17-046B6A7AE9D1}" type="pres">
      <dgm:prSet presAssocID="{8F62C3B7-FBDA-439F-986F-F385FB686567}" presName="linear" presStyleCnt="0">
        <dgm:presLayoutVars>
          <dgm:animLvl val="lvl"/>
          <dgm:resizeHandles val="exact"/>
        </dgm:presLayoutVars>
      </dgm:prSet>
      <dgm:spPr/>
      <dgm:t>
        <a:bodyPr/>
        <a:lstStyle/>
        <a:p>
          <a:endParaRPr lang="zh-CN" altLang="en-US"/>
        </a:p>
      </dgm:t>
    </dgm:pt>
  </dgm:ptLst>
  <dgm:cxnLst>
    <dgm:cxn modelId="{8CC086E6-4CFF-45F2-90EC-564B34AB4052}" type="presOf" srcId="{8F62C3B7-FBDA-439F-986F-F385FB686567}" destId="{A3A6E40B-B15D-4EE1-8C17-046B6A7AE9D1}" srcOrd="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C8F375-9A6C-D04D-9720-988D0FD29285}" type="doc">
      <dgm:prSet loTypeId="urn:microsoft.com/office/officeart/2005/8/layout/matrix1" loCatId="cycle" qsTypeId="urn:microsoft.com/office/officeart/2005/8/quickstyle/simple3" qsCatId="simple" csTypeId="urn:microsoft.com/office/officeart/2005/8/colors/accent2_4" csCatId="accent2" phldr="1"/>
      <dgm:spPr/>
      <dgm:t>
        <a:bodyPr/>
        <a:lstStyle/>
        <a:p>
          <a:endParaRPr lang="zh-CN" altLang="en-US"/>
        </a:p>
      </dgm:t>
    </dgm:pt>
    <dgm:pt modelId="{077AD432-D4CC-9345-ADC0-2F2A4B9978D8}">
      <dgm:prSet phldrT="[文本]"/>
      <dgm:spPr/>
      <dgm:t>
        <a:bodyPr/>
        <a:lstStyle/>
        <a:p>
          <a:r>
            <a:rPr lang="zh-CN" altLang="en-US" dirty="0" smtClean="0"/>
            <a:t>优势分析</a:t>
          </a:r>
          <a:endParaRPr lang="zh-CN" altLang="en-US" dirty="0"/>
        </a:p>
      </dgm:t>
    </dgm:pt>
    <dgm:pt modelId="{47D7D878-636B-034A-BE95-366D5D6C9729}" type="parTrans" cxnId="{30415FE9-6955-8D42-BD27-3440ABC2CDF0}">
      <dgm:prSet/>
      <dgm:spPr/>
      <dgm:t>
        <a:bodyPr/>
        <a:lstStyle/>
        <a:p>
          <a:endParaRPr lang="zh-CN" altLang="en-US"/>
        </a:p>
      </dgm:t>
    </dgm:pt>
    <dgm:pt modelId="{D11D588C-1145-C744-8AF4-F9DF9B6DFB3C}" type="sibTrans" cxnId="{30415FE9-6955-8D42-BD27-3440ABC2CDF0}">
      <dgm:prSet/>
      <dgm:spPr/>
      <dgm:t>
        <a:bodyPr/>
        <a:lstStyle/>
        <a:p>
          <a:endParaRPr lang="zh-CN" altLang="en-US"/>
        </a:p>
      </dgm:t>
    </dgm:pt>
    <dgm:pt modelId="{3BCE25F6-CDD3-4B49-B363-39281B6C8497}">
      <dgm:prSet phldrT="[文本]"/>
      <dgm:spPr/>
      <dgm:t>
        <a:bodyPr/>
        <a:lstStyle/>
        <a:p>
          <a:r>
            <a:rPr lang="zh-CN" altLang="en-US" dirty="0" smtClean="0"/>
            <a:t>硬件（畅销的手机终端）</a:t>
          </a:r>
          <a:endParaRPr lang="zh-CN" altLang="en-US" dirty="0"/>
        </a:p>
      </dgm:t>
    </dgm:pt>
    <dgm:pt modelId="{A6C81075-4ACF-AC45-82C9-CD74C8073E66}" type="parTrans" cxnId="{EF5CF99C-2E69-DD4D-B23F-05D574AEBE60}">
      <dgm:prSet/>
      <dgm:spPr/>
      <dgm:t>
        <a:bodyPr/>
        <a:lstStyle/>
        <a:p>
          <a:endParaRPr lang="zh-CN" altLang="en-US"/>
        </a:p>
      </dgm:t>
    </dgm:pt>
    <dgm:pt modelId="{471AE191-AC42-3342-A1FE-B2B3F826BC20}" type="sibTrans" cxnId="{EF5CF99C-2E69-DD4D-B23F-05D574AEBE60}">
      <dgm:prSet/>
      <dgm:spPr/>
      <dgm:t>
        <a:bodyPr/>
        <a:lstStyle/>
        <a:p>
          <a:endParaRPr lang="zh-CN" altLang="en-US"/>
        </a:p>
      </dgm:t>
    </dgm:pt>
    <dgm:pt modelId="{D7069BC0-7064-6C45-A286-3680573E7155}">
      <dgm:prSet phldrT="[文本]"/>
      <dgm:spPr/>
      <dgm:t>
        <a:bodyPr/>
        <a:lstStyle/>
        <a:p>
          <a:r>
            <a:rPr lang="zh-CN" altLang="en-US" dirty="0" smtClean="0"/>
            <a:t>软件（指纹识别和数据安全）</a:t>
          </a:r>
          <a:endParaRPr lang="zh-CN" altLang="en-US" dirty="0"/>
        </a:p>
      </dgm:t>
    </dgm:pt>
    <dgm:pt modelId="{C8D3A6B3-DB31-F54F-B393-F755C453EF96}" type="parTrans" cxnId="{AE4029EF-5E0E-4645-A51B-CA45FE00FDFC}">
      <dgm:prSet/>
      <dgm:spPr/>
      <dgm:t>
        <a:bodyPr/>
        <a:lstStyle/>
        <a:p>
          <a:endParaRPr lang="zh-CN" altLang="en-US"/>
        </a:p>
      </dgm:t>
    </dgm:pt>
    <dgm:pt modelId="{6CBDA0E3-0589-2B4B-9E16-43100447B7CD}" type="sibTrans" cxnId="{AE4029EF-5E0E-4645-A51B-CA45FE00FDFC}">
      <dgm:prSet/>
      <dgm:spPr/>
      <dgm:t>
        <a:bodyPr/>
        <a:lstStyle/>
        <a:p>
          <a:endParaRPr lang="zh-CN" altLang="en-US"/>
        </a:p>
      </dgm:t>
    </dgm:pt>
    <dgm:pt modelId="{273C1972-5684-7C42-B7ED-B211A15B6467}">
      <dgm:prSet phldrT="[文本]"/>
      <dgm:spPr/>
      <dgm:t>
        <a:bodyPr/>
        <a:lstStyle/>
        <a:p>
          <a:r>
            <a:rPr lang="zh-CN" altLang="en-US" dirty="0" smtClean="0"/>
            <a:t>用户（成熟）</a:t>
          </a:r>
          <a:endParaRPr lang="zh-CN" altLang="en-US" dirty="0"/>
        </a:p>
      </dgm:t>
    </dgm:pt>
    <dgm:pt modelId="{7FAE270C-81A7-3D4E-BEF4-9ABCE41B07B9}" type="parTrans" cxnId="{179E9781-8372-F84B-AAFF-12A371F64FA2}">
      <dgm:prSet/>
      <dgm:spPr/>
      <dgm:t>
        <a:bodyPr/>
        <a:lstStyle/>
        <a:p>
          <a:endParaRPr lang="zh-CN" altLang="en-US"/>
        </a:p>
      </dgm:t>
    </dgm:pt>
    <dgm:pt modelId="{BAA23894-8DE7-C14D-90B6-0E317F024484}" type="sibTrans" cxnId="{179E9781-8372-F84B-AAFF-12A371F64FA2}">
      <dgm:prSet/>
      <dgm:spPr/>
      <dgm:t>
        <a:bodyPr/>
        <a:lstStyle/>
        <a:p>
          <a:endParaRPr lang="zh-CN" altLang="en-US"/>
        </a:p>
      </dgm:t>
    </dgm:pt>
    <dgm:pt modelId="{6FDC213E-F3CA-334E-B38C-B5362AF7DB45}">
      <dgm:prSet phldrT="[文本]"/>
      <dgm:spPr/>
      <dgm:t>
        <a:bodyPr/>
        <a:lstStyle/>
        <a:p>
          <a:r>
            <a:rPr lang="zh-CN" altLang="en-US" dirty="0" smtClean="0"/>
            <a:t>市场（口碑和容易扩张的</a:t>
          </a:r>
          <a:r>
            <a:rPr lang="en-US" altLang="zh-CN" dirty="0" smtClean="0"/>
            <a:t>B</a:t>
          </a:r>
          <a:r>
            <a:rPr lang="zh-CN" altLang="en-US" dirty="0" smtClean="0"/>
            <a:t>端市场）</a:t>
          </a:r>
          <a:endParaRPr lang="zh-CN" altLang="en-US" dirty="0"/>
        </a:p>
      </dgm:t>
    </dgm:pt>
    <dgm:pt modelId="{50ABE96D-8330-704C-9B50-00567D41B725}" type="parTrans" cxnId="{7A4D8FE8-C985-B249-8AFA-F051D2F14C16}">
      <dgm:prSet/>
      <dgm:spPr/>
      <dgm:t>
        <a:bodyPr/>
        <a:lstStyle/>
        <a:p>
          <a:endParaRPr lang="zh-CN" altLang="en-US"/>
        </a:p>
      </dgm:t>
    </dgm:pt>
    <dgm:pt modelId="{6ABC8CCB-A521-254D-8BE4-04810691BAAE}" type="sibTrans" cxnId="{7A4D8FE8-C985-B249-8AFA-F051D2F14C16}">
      <dgm:prSet/>
      <dgm:spPr/>
      <dgm:t>
        <a:bodyPr/>
        <a:lstStyle/>
        <a:p>
          <a:endParaRPr lang="zh-CN" altLang="en-US"/>
        </a:p>
      </dgm:t>
    </dgm:pt>
    <dgm:pt modelId="{D322493D-512F-4C4D-B2C6-094294AAF6FB}" type="pres">
      <dgm:prSet presAssocID="{AFC8F375-9A6C-D04D-9720-988D0FD29285}" presName="diagram" presStyleCnt="0">
        <dgm:presLayoutVars>
          <dgm:chMax val="1"/>
          <dgm:dir/>
          <dgm:animLvl val="ctr"/>
          <dgm:resizeHandles val="exact"/>
        </dgm:presLayoutVars>
      </dgm:prSet>
      <dgm:spPr/>
      <dgm:t>
        <a:bodyPr/>
        <a:lstStyle/>
        <a:p>
          <a:endParaRPr lang="zh-CN" altLang="en-US"/>
        </a:p>
      </dgm:t>
    </dgm:pt>
    <dgm:pt modelId="{FC3D4911-2003-B741-B1EC-226614FC306F}" type="pres">
      <dgm:prSet presAssocID="{AFC8F375-9A6C-D04D-9720-988D0FD29285}" presName="matrix" presStyleCnt="0"/>
      <dgm:spPr/>
      <dgm:t>
        <a:bodyPr/>
        <a:lstStyle/>
        <a:p>
          <a:endParaRPr lang="zh-CN" altLang="en-US"/>
        </a:p>
      </dgm:t>
    </dgm:pt>
    <dgm:pt modelId="{1DBFEF83-34B1-C54A-ABCB-67E6E18A0979}" type="pres">
      <dgm:prSet presAssocID="{AFC8F375-9A6C-D04D-9720-988D0FD29285}" presName="tile1" presStyleLbl="node1" presStyleIdx="0" presStyleCnt="4" custLinFactX="-51090" custLinFactNeighborX="-100000" custLinFactNeighborY="-33352"/>
      <dgm:spPr/>
      <dgm:t>
        <a:bodyPr/>
        <a:lstStyle/>
        <a:p>
          <a:endParaRPr lang="zh-CN" altLang="en-US"/>
        </a:p>
      </dgm:t>
    </dgm:pt>
    <dgm:pt modelId="{C4670BB7-0C35-F44D-8A09-0D1B5AC72BDA}" type="pres">
      <dgm:prSet presAssocID="{AFC8F375-9A6C-D04D-9720-988D0FD29285}" presName="tile1text" presStyleLbl="node1" presStyleIdx="0" presStyleCnt="4">
        <dgm:presLayoutVars>
          <dgm:chMax val="0"/>
          <dgm:chPref val="0"/>
          <dgm:bulletEnabled val="1"/>
        </dgm:presLayoutVars>
      </dgm:prSet>
      <dgm:spPr/>
      <dgm:t>
        <a:bodyPr/>
        <a:lstStyle/>
        <a:p>
          <a:endParaRPr lang="zh-CN" altLang="en-US"/>
        </a:p>
      </dgm:t>
    </dgm:pt>
    <dgm:pt modelId="{D492305C-789D-944B-825F-36C1F53692E6}" type="pres">
      <dgm:prSet presAssocID="{AFC8F375-9A6C-D04D-9720-988D0FD29285}" presName="tile2" presStyleLbl="node1" presStyleIdx="1" presStyleCnt="4"/>
      <dgm:spPr/>
      <dgm:t>
        <a:bodyPr/>
        <a:lstStyle/>
        <a:p>
          <a:endParaRPr lang="zh-CN" altLang="en-US"/>
        </a:p>
      </dgm:t>
    </dgm:pt>
    <dgm:pt modelId="{7431329A-35E0-BB45-B705-35563DAF0C0B}" type="pres">
      <dgm:prSet presAssocID="{AFC8F375-9A6C-D04D-9720-988D0FD29285}" presName="tile2text" presStyleLbl="node1" presStyleIdx="1" presStyleCnt="4">
        <dgm:presLayoutVars>
          <dgm:chMax val="0"/>
          <dgm:chPref val="0"/>
          <dgm:bulletEnabled val="1"/>
        </dgm:presLayoutVars>
      </dgm:prSet>
      <dgm:spPr/>
      <dgm:t>
        <a:bodyPr/>
        <a:lstStyle/>
        <a:p>
          <a:endParaRPr lang="zh-CN" altLang="en-US"/>
        </a:p>
      </dgm:t>
    </dgm:pt>
    <dgm:pt modelId="{D0936B9D-F917-DC40-B55A-5DED7A027459}" type="pres">
      <dgm:prSet presAssocID="{AFC8F375-9A6C-D04D-9720-988D0FD29285}" presName="tile3" presStyleLbl="node1" presStyleIdx="2" presStyleCnt="4"/>
      <dgm:spPr/>
      <dgm:t>
        <a:bodyPr/>
        <a:lstStyle/>
        <a:p>
          <a:endParaRPr lang="zh-CN" altLang="en-US"/>
        </a:p>
      </dgm:t>
    </dgm:pt>
    <dgm:pt modelId="{7872414D-63DD-644D-8BBC-E983725916AE}" type="pres">
      <dgm:prSet presAssocID="{AFC8F375-9A6C-D04D-9720-988D0FD29285}" presName="tile3text" presStyleLbl="node1" presStyleIdx="2" presStyleCnt="4">
        <dgm:presLayoutVars>
          <dgm:chMax val="0"/>
          <dgm:chPref val="0"/>
          <dgm:bulletEnabled val="1"/>
        </dgm:presLayoutVars>
      </dgm:prSet>
      <dgm:spPr/>
      <dgm:t>
        <a:bodyPr/>
        <a:lstStyle/>
        <a:p>
          <a:endParaRPr lang="zh-CN" altLang="en-US"/>
        </a:p>
      </dgm:t>
    </dgm:pt>
    <dgm:pt modelId="{AE7DF729-9ECE-1A45-ACEB-47189398EF2B}" type="pres">
      <dgm:prSet presAssocID="{AFC8F375-9A6C-D04D-9720-988D0FD29285}" presName="tile4" presStyleLbl="node1" presStyleIdx="3" presStyleCnt="4"/>
      <dgm:spPr/>
      <dgm:t>
        <a:bodyPr/>
        <a:lstStyle/>
        <a:p>
          <a:endParaRPr lang="zh-CN" altLang="en-US"/>
        </a:p>
      </dgm:t>
    </dgm:pt>
    <dgm:pt modelId="{58B7FD10-D89E-974B-95BD-2744AEBE753E}" type="pres">
      <dgm:prSet presAssocID="{AFC8F375-9A6C-D04D-9720-988D0FD29285}" presName="tile4text" presStyleLbl="node1" presStyleIdx="3" presStyleCnt="4">
        <dgm:presLayoutVars>
          <dgm:chMax val="0"/>
          <dgm:chPref val="0"/>
          <dgm:bulletEnabled val="1"/>
        </dgm:presLayoutVars>
      </dgm:prSet>
      <dgm:spPr/>
      <dgm:t>
        <a:bodyPr/>
        <a:lstStyle/>
        <a:p>
          <a:endParaRPr lang="zh-CN" altLang="en-US"/>
        </a:p>
      </dgm:t>
    </dgm:pt>
    <dgm:pt modelId="{EE27746A-BBD0-0B4E-BD81-F02734436FFB}" type="pres">
      <dgm:prSet presAssocID="{AFC8F375-9A6C-D04D-9720-988D0FD29285}" presName="centerTile" presStyleLbl="fgShp" presStyleIdx="0" presStyleCnt="1">
        <dgm:presLayoutVars>
          <dgm:chMax val="0"/>
          <dgm:chPref val="0"/>
        </dgm:presLayoutVars>
      </dgm:prSet>
      <dgm:spPr/>
      <dgm:t>
        <a:bodyPr/>
        <a:lstStyle/>
        <a:p>
          <a:endParaRPr lang="zh-CN" altLang="en-US"/>
        </a:p>
      </dgm:t>
    </dgm:pt>
  </dgm:ptLst>
  <dgm:cxnLst>
    <dgm:cxn modelId="{1DA9EB0B-D97E-4C67-9A38-4EBDE639ACFC}" type="presOf" srcId="{6FDC213E-F3CA-334E-B38C-B5362AF7DB45}" destId="{58B7FD10-D89E-974B-95BD-2744AEBE753E}" srcOrd="1" destOrd="0" presId="urn:microsoft.com/office/officeart/2005/8/layout/matrix1"/>
    <dgm:cxn modelId="{30415FE9-6955-8D42-BD27-3440ABC2CDF0}" srcId="{AFC8F375-9A6C-D04D-9720-988D0FD29285}" destId="{077AD432-D4CC-9345-ADC0-2F2A4B9978D8}" srcOrd="0" destOrd="0" parTransId="{47D7D878-636B-034A-BE95-366D5D6C9729}" sibTransId="{D11D588C-1145-C744-8AF4-F9DF9B6DFB3C}"/>
    <dgm:cxn modelId="{EF5CF99C-2E69-DD4D-B23F-05D574AEBE60}" srcId="{077AD432-D4CC-9345-ADC0-2F2A4B9978D8}" destId="{3BCE25F6-CDD3-4B49-B363-39281B6C8497}" srcOrd="0" destOrd="0" parTransId="{A6C81075-4ACF-AC45-82C9-CD74C8073E66}" sibTransId="{471AE191-AC42-3342-A1FE-B2B3F826BC20}"/>
    <dgm:cxn modelId="{179E9781-8372-F84B-AAFF-12A371F64FA2}" srcId="{077AD432-D4CC-9345-ADC0-2F2A4B9978D8}" destId="{273C1972-5684-7C42-B7ED-B211A15B6467}" srcOrd="2" destOrd="0" parTransId="{7FAE270C-81A7-3D4E-BEF4-9ABCE41B07B9}" sibTransId="{BAA23894-8DE7-C14D-90B6-0E317F024484}"/>
    <dgm:cxn modelId="{BF25B46F-5AD2-4C35-9D15-934B31C1BDF4}" type="presOf" srcId="{D7069BC0-7064-6C45-A286-3680573E7155}" destId="{D492305C-789D-944B-825F-36C1F53692E6}" srcOrd="0" destOrd="0" presId="urn:microsoft.com/office/officeart/2005/8/layout/matrix1"/>
    <dgm:cxn modelId="{40693FF4-536B-4B1A-90BA-8AB352CF089C}" type="presOf" srcId="{273C1972-5684-7C42-B7ED-B211A15B6467}" destId="{D0936B9D-F917-DC40-B55A-5DED7A027459}" srcOrd="0" destOrd="0" presId="urn:microsoft.com/office/officeart/2005/8/layout/matrix1"/>
    <dgm:cxn modelId="{13835F0D-1FA3-45BD-99E3-46B8BC7AC432}" type="presOf" srcId="{3BCE25F6-CDD3-4B49-B363-39281B6C8497}" destId="{1DBFEF83-34B1-C54A-ABCB-67E6E18A0979}" srcOrd="0" destOrd="0" presId="urn:microsoft.com/office/officeart/2005/8/layout/matrix1"/>
    <dgm:cxn modelId="{5CBC9E66-9724-4C5F-9E0A-4FCDD0AC0B02}" type="presOf" srcId="{3BCE25F6-CDD3-4B49-B363-39281B6C8497}" destId="{C4670BB7-0C35-F44D-8A09-0D1B5AC72BDA}" srcOrd="1" destOrd="0" presId="urn:microsoft.com/office/officeart/2005/8/layout/matrix1"/>
    <dgm:cxn modelId="{279B6D1B-6E82-460D-8E94-CFF66A7907D3}" type="presOf" srcId="{6FDC213E-F3CA-334E-B38C-B5362AF7DB45}" destId="{AE7DF729-9ECE-1A45-ACEB-47189398EF2B}" srcOrd="0" destOrd="0" presId="urn:microsoft.com/office/officeart/2005/8/layout/matrix1"/>
    <dgm:cxn modelId="{5A9D4AE0-DAC2-4489-8A0C-5E23E078AFD1}" type="presOf" srcId="{AFC8F375-9A6C-D04D-9720-988D0FD29285}" destId="{D322493D-512F-4C4D-B2C6-094294AAF6FB}" srcOrd="0" destOrd="0" presId="urn:microsoft.com/office/officeart/2005/8/layout/matrix1"/>
    <dgm:cxn modelId="{A88A7C31-AF3E-465D-8CA2-5EB65F11A8DD}" type="presOf" srcId="{077AD432-D4CC-9345-ADC0-2F2A4B9978D8}" destId="{EE27746A-BBD0-0B4E-BD81-F02734436FFB}" srcOrd="0" destOrd="0" presId="urn:microsoft.com/office/officeart/2005/8/layout/matrix1"/>
    <dgm:cxn modelId="{AE4029EF-5E0E-4645-A51B-CA45FE00FDFC}" srcId="{077AD432-D4CC-9345-ADC0-2F2A4B9978D8}" destId="{D7069BC0-7064-6C45-A286-3680573E7155}" srcOrd="1" destOrd="0" parTransId="{C8D3A6B3-DB31-F54F-B393-F755C453EF96}" sibTransId="{6CBDA0E3-0589-2B4B-9E16-43100447B7CD}"/>
    <dgm:cxn modelId="{412BBB00-FC5B-4EE9-A04B-79F20BFDB987}" type="presOf" srcId="{273C1972-5684-7C42-B7ED-B211A15B6467}" destId="{7872414D-63DD-644D-8BBC-E983725916AE}" srcOrd="1" destOrd="0" presId="urn:microsoft.com/office/officeart/2005/8/layout/matrix1"/>
    <dgm:cxn modelId="{A4C55613-FC73-4701-A3F3-7D52D3690F13}" type="presOf" srcId="{D7069BC0-7064-6C45-A286-3680573E7155}" destId="{7431329A-35E0-BB45-B705-35563DAF0C0B}" srcOrd="1" destOrd="0" presId="urn:microsoft.com/office/officeart/2005/8/layout/matrix1"/>
    <dgm:cxn modelId="{7A4D8FE8-C985-B249-8AFA-F051D2F14C16}" srcId="{077AD432-D4CC-9345-ADC0-2F2A4B9978D8}" destId="{6FDC213E-F3CA-334E-B38C-B5362AF7DB45}" srcOrd="3" destOrd="0" parTransId="{50ABE96D-8330-704C-9B50-00567D41B725}" sibTransId="{6ABC8CCB-A521-254D-8BE4-04810691BAAE}"/>
    <dgm:cxn modelId="{1BB383A8-62C8-4C8A-8AFE-47F7B1651147}" type="presParOf" srcId="{D322493D-512F-4C4D-B2C6-094294AAF6FB}" destId="{FC3D4911-2003-B741-B1EC-226614FC306F}" srcOrd="0" destOrd="0" presId="urn:microsoft.com/office/officeart/2005/8/layout/matrix1"/>
    <dgm:cxn modelId="{F0AA4437-AC32-4BF3-9E78-44976B10CDB6}" type="presParOf" srcId="{FC3D4911-2003-B741-B1EC-226614FC306F}" destId="{1DBFEF83-34B1-C54A-ABCB-67E6E18A0979}" srcOrd="0" destOrd="0" presId="urn:microsoft.com/office/officeart/2005/8/layout/matrix1"/>
    <dgm:cxn modelId="{BF83DDA4-5552-4970-A26C-5F8E42A143E8}" type="presParOf" srcId="{FC3D4911-2003-B741-B1EC-226614FC306F}" destId="{C4670BB7-0C35-F44D-8A09-0D1B5AC72BDA}" srcOrd="1" destOrd="0" presId="urn:microsoft.com/office/officeart/2005/8/layout/matrix1"/>
    <dgm:cxn modelId="{08856EBE-ADBC-4256-A7EA-8D195F10E4D2}" type="presParOf" srcId="{FC3D4911-2003-B741-B1EC-226614FC306F}" destId="{D492305C-789D-944B-825F-36C1F53692E6}" srcOrd="2" destOrd="0" presId="urn:microsoft.com/office/officeart/2005/8/layout/matrix1"/>
    <dgm:cxn modelId="{915D8BFB-3F87-4C47-89B6-2CA5B83C1A6A}" type="presParOf" srcId="{FC3D4911-2003-B741-B1EC-226614FC306F}" destId="{7431329A-35E0-BB45-B705-35563DAF0C0B}" srcOrd="3" destOrd="0" presId="urn:microsoft.com/office/officeart/2005/8/layout/matrix1"/>
    <dgm:cxn modelId="{A95F9616-CFC3-49A0-B31F-BEA2F33F978F}" type="presParOf" srcId="{FC3D4911-2003-B741-B1EC-226614FC306F}" destId="{D0936B9D-F917-DC40-B55A-5DED7A027459}" srcOrd="4" destOrd="0" presId="urn:microsoft.com/office/officeart/2005/8/layout/matrix1"/>
    <dgm:cxn modelId="{858D4D2B-F68D-40D0-89B7-8900B7DC3768}" type="presParOf" srcId="{FC3D4911-2003-B741-B1EC-226614FC306F}" destId="{7872414D-63DD-644D-8BBC-E983725916AE}" srcOrd="5" destOrd="0" presId="urn:microsoft.com/office/officeart/2005/8/layout/matrix1"/>
    <dgm:cxn modelId="{DCA3D9A3-883C-4C98-A8B1-C2E5245FB2F0}" type="presParOf" srcId="{FC3D4911-2003-B741-B1EC-226614FC306F}" destId="{AE7DF729-9ECE-1A45-ACEB-47189398EF2B}" srcOrd="6" destOrd="0" presId="urn:microsoft.com/office/officeart/2005/8/layout/matrix1"/>
    <dgm:cxn modelId="{1BCBDCB1-CC83-4358-86BB-BC93F71CCE73}" type="presParOf" srcId="{FC3D4911-2003-B741-B1EC-226614FC306F}" destId="{58B7FD10-D89E-974B-95BD-2744AEBE753E}" srcOrd="7" destOrd="0" presId="urn:microsoft.com/office/officeart/2005/8/layout/matrix1"/>
    <dgm:cxn modelId="{B059A832-B181-4B75-8829-7808B0467B97}" type="presParOf" srcId="{D322493D-512F-4C4D-B2C6-094294AAF6FB}" destId="{EE27746A-BBD0-0B4E-BD81-F02734436FFB}"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7805FE-F676-5F4B-8AC6-C22B561D0066}" type="doc">
      <dgm:prSet loTypeId="urn:microsoft.com/office/officeart/2005/8/layout/process1" loCatId="cycle" qsTypeId="urn:microsoft.com/office/officeart/2005/8/quickstyle/simple1" qsCatId="simple" csTypeId="urn:microsoft.com/office/officeart/2005/8/colors/accent2_3" csCatId="accent2" phldr="1"/>
      <dgm:spPr/>
    </dgm:pt>
    <dgm:pt modelId="{803AE3EC-687D-7240-A14A-AEE483E9AA27}">
      <dgm:prSet phldrT="[文本]"/>
      <dgm:spPr/>
      <dgm:t>
        <a:bodyPr/>
        <a:lstStyle/>
        <a:p>
          <a:r>
            <a:rPr lang="zh-CN" altLang="en-US" dirty="0" smtClean="0"/>
            <a:t>用户</a:t>
          </a:r>
          <a:endParaRPr lang="zh-CN" altLang="en-US" dirty="0"/>
        </a:p>
      </dgm:t>
    </dgm:pt>
    <dgm:pt modelId="{83A8AB9E-78D6-524A-B2A0-F3CEB84C33D9}" type="parTrans" cxnId="{40F06029-670C-B242-99C5-C161E55DE758}">
      <dgm:prSet/>
      <dgm:spPr/>
      <dgm:t>
        <a:bodyPr/>
        <a:lstStyle/>
        <a:p>
          <a:endParaRPr lang="zh-CN" altLang="en-US"/>
        </a:p>
      </dgm:t>
    </dgm:pt>
    <dgm:pt modelId="{B0256DDC-6051-D24A-8E0F-61CD490AD5D9}" type="sibTrans" cxnId="{40F06029-670C-B242-99C5-C161E55DE758}">
      <dgm:prSet/>
      <dgm:spPr/>
      <dgm:t>
        <a:bodyPr/>
        <a:lstStyle/>
        <a:p>
          <a:endParaRPr lang="zh-CN" altLang="en-US"/>
        </a:p>
      </dgm:t>
    </dgm:pt>
    <dgm:pt modelId="{4DB08B1E-18F1-C342-8BE9-8D55A870A23B}">
      <dgm:prSet phldrT="[文本]"/>
      <dgm:spPr/>
      <dgm:t>
        <a:bodyPr/>
        <a:lstStyle/>
        <a:p>
          <a:r>
            <a:rPr lang="zh-CN" altLang="en-US" dirty="0" smtClean="0"/>
            <a:t>移动运营商</a:t>
          </a:r>
          <a:endParaRPr lang="zh-CN" altLang="en-US" dirty="0"/>
        </a:p>
      </dgm:t>
    </dgm:pt>
    <dgm:pt modelId="{0F4CD8AC-4465-7446-8D2A-58C7D7F07C50}" type="parTrans" cxnId="{B0C4ED85-C6B0-1343-8F42-41EAF7A44BDB}">
      <dgm:prSet/>
      <dgm:spPr/>
      <dgm:t>
        <a:bodyPr/>
        <a:lstStyle/>
        <a:p>
          <a:endParaRPr lang="zh-CN" altLang="en-US"/>
        </a:p>
      </dgm:t>
    </dgm:pt>
    <dgm:pt modelId="{4BD4A2C2-DD84-F848-964B-E096F52B46D1}" type="sibTrans" cxnId="{B0C4ED85-C6B0-1343-8F42-41EAF7A44BDB}">
      <dgm:prSet/>
      <dgm:spPr/>
      <dgm:t>
        <a:bodyPr/>
        <a:lstStyle/>
        <a:p>
          <a:endParaRPr lang="zh-CN" altLang="en-US"/>
        </a:p>
      </dgm:t>
    </dgm:pt>
    <dgm:pt modelId="{5E3D809A-7ADD-4C4B-8BAE-753E43009B36}">
      <dgm:prSet phldrT="[文本]"/>
      <dgm:spPr/>
      <dgm:t>
        <a:bodyPr/>
        <a:lstStyle/>
        <a:p>
          <a:r>
            <a:rPr lang="zh-CN" altLang="en-US" dirty="0" smtClean="0"/>
            <a:t>第三方支付</a:t>
          </a:r>
          <a:endParaRPr lang="zh-CN" altLang="en-US" dirty="0"/>
        </a:p>
      </dgm:t>
    </dgm:pt>
    <dgm:pt modelId="{0E705698-45B3-7347-B6D4-138A06681AC9}" type="parTrans" cxnId="{AC86904D-E8AC-F341-964B-35B373A7776C}">
      <dgm:prSet/>
      <dgm:spPr/>
      <dgm:t>
        <a:bodyPr/>
        <a:lstStyle/>
        <a:p>
          <a:endParaRPr lang="zh-CN" altLang="en-US"/>
        </a:p>
      </dgm:t>
    </dgm:pt>
    <dgm:pt modelId="{0FE74CF4-9BDF-864F-A96C-87AE8A2A9D14}" type="sibTrans" cxnId="{AC86904D-E8AC-F341-964B-35B373A7776C}">
      <dgm:prSet/>
      <dgm:spPr/>
      <dgm:t>
        <a:bodyPr/>
        <a:lstStyle/>
        <a:p>
          <a:endParaRPr lang="zh-CN" altLang="en-US"/>
        </a:p>
      </dgm:t>
    </dgm:pt>
    <dgm:pt modelId="{79100D02-375F-1844-99A2-D37F598372F3}">
      <dgm:prSet/>
      <dgm:spPr/>
      <dgm:t>
        <a:bodyPr/>
        <a:lstStyle/>
        <a:p>
          <a:r>
            <a:rPr lang="zh-CN" altLang="en-US" dirty="0" smtClean="0"/>
            <a:t>银行</a:t>
          </a:r>
          <a:endParaRPr lang="zh-CN" altLang="en-US" dirty="0"/>
        </a:p>
      </dgm:t>
    </dgm:pt>
    <dgm:pt modelId="{415383C8-70B7-F04F-9A22-51ABB4D23F5F}" type="parTrans" cxnId="{D1BDA971-1557-E44E-AE72-601CD4B7712E}">
      <dgm:prSet/>
      <dgm:spPr/>
      <dgm:t>
        <a:bodyPr/>
        <a:lstStyle/>
        <a:p>
          <a:endParaRPr lang="zh-CN" altLang="en-US"/>
        </a:p>
      </dgm:t>
    </dgm:pt>
    <dgm:pt modelId="{D2D882CF-840C-034C-98B6-85495A34AA06}" type="sibTrans" cxnId="{D1BDA971-1557-E44E-AE72-601CD4B7712E}">
      <dgm:prSet/>
      <dgm:spPr/>
      <dgm:t>
        <a:bodyPr/>
        <a:lstStyle/>
        <a:p>
          <a:endParaRPr lang="zh-CN" altLang="en-US"/>
        </a:p>
      </dgm:t>
    </dgm:pt>
    <dgm:pt modelId="{3353FEBD-9CD3-D54B-AA46-D51E8ECBB108}">
      <dgm:prSet/>
      <dgm:spPr/>
      <dgm:t>
        <a:bodyPr/>
        <a:lstStyle/>
        <a:p>
          <a:r>
            <a:rPr lang="zh-CN" altLang="en-US" dirty="0" smtClean="0"/>
            <a:t>商家</a:t>
          </a:r>
          <a:endParaRPr lang="zh-CN" altLang="en-US" dirty="0"/>
        </a:p>
      </dgm:t>
    </dgm:pt>
    <dgm:pt modelId="{1F06E2CF-62F3-9643-B6A1-29067F829B9F}" type="parTrans" cxnId="{83D9A808-AB67-5848-8B92-24FD3B2747E6}">
      <dgm:prSet/>
      <dgm:spPr/>
      <dgm:t>
        <a:bodyPr/>
        <a:lstStyle/>
        <a:p>
          <a:endParaRPr lang="zh-CN" altLang="en-US"/>
        </a:p>
      </dgm:t>
    </dgm:pt>
    <dgm:pt modelId="{EBEB6710-26DD-994A-948F-E6E27E1E0E3C}" type="sibTrans" cxnId="{83D9A808-AB67-5848-8B92-24FD3B2747E6}">
      <dgm:prSet/>
      <dgm:spPr/>
      <dgm:t>
        <a:bodyPr/>
        <a:lstStyle/>
        <a:p>
          <a:endParaRPr lang="zh-CN" altLang="en-US"/>
        </a:p>
      </dgm:t>
    </dgm:pt>
    <dgm:pt modelId="{20F17B3F-29BA-CA4E-97B3-0CE2A8C8D453}" type="pres">
      <dgm:prSet presAssocID="{D37805FE-F676-5F4B-8AC6-C22B561D0066}" presName="Name0" presStyleCnt="0">
        <dgm:presLayoutVars>
          <dgm:dir/>
          <dgm:resizeHandles val="exact"/>
        </dgm:presLayoutVars>
      </dgm:prSet>
      <dgm:spPr/>
    </dgm:pt>
    <dgm:pt modelId="{3EA62435-AE57-504E-930E-4636B37D72B9}" type="pres">
      <dgm:prSet presAssocID="{803AE3EC-687D-7240-A14A-AEE483E9AA27}" presName="node" presStyleLbl="node1" presStyleIdx="0" presStyleCnt="5">
        <dgm:presLayoutVars>
          <dgm:bulletEnabled val="1"/>
        </dgm:presLayoutVars>
      </dgm:prSet>
      <dgm:spPr/>
      <dgm:t>
        <a:bodyPr/>
        <a:lstStyle/>
        <a:p>
          <a:endParaRPr lang="zh-CN" altLang="en-US"/>
        </a:p>
      </dgm:t>
    </dgm:pt>
    <dgm:pt modelId="{9852D070-7F5A-BA45-B20F-E6204A4C7133}" type="pres">
      <dgm:prSet presAssocID="{B0256DDC-6051-D24A-8E0F-61CD490AD5D9}" presName="sibTrans" presStyleLbl="sibTrans2D1" presStyleIdx="0" presStyleCnt="4"/>
      <dgm:spPr/>
      <dgm:t>
        <a:bodyPr/>
        <a:lstStyle/>
        <a:p>
          <a:endParaRPr lang="zh-CN" altLang="en-US"/>
        </a:p>
      </dgm:t>
    </dgm:pt>
    <dgm:pt modelId="{DABF4EC7-3D68-E243-BC48-7CC873AB76BE}" type="pres">
      <dgm:prSet presAssocID="{B0256DDC-6051-D24A-8E0F-61CD490AD5D9}" presName="connectorText" presStyleLbl="sibTrans2D1" presStyleIdx="0" presStyleCnt="4"/>
      <dgm:spPr/>
      <dgm:t>
        <a:bodyPr/>
        <a:lstStyle/>
        <a:p>
          <a:endParaRPr lang="zh-CN" altLang="en-US"/>
        </a:p>
      </dgm:t>
    </dgm:pt>
    <dgm:pt modelId="{DC0912B5-A1FE-3D4F-9A5F-22CBF47A3B60}" type="pres">
      <dgm:prSet presAssocID="{79100D02-375F-1844-99A2-D37F598372F3}" presName="node" presStyleLbl="node1" presStyleIdx="1" presStyleCnt="5">
        <dgm:presLayoutVars>
          <dgm:bulletEnabled val="1"/>
        </dgm:presLayoutVars>
      </dgm:prSet>
      <dgm:spPr/>
      <dgm:t>
        <a:bodyPr/>
        <a:lstStyle/>
        <a:p>
          <a:endParaRPr lang="zh-CN" altLang="en-US"/>
        </a:p>
      </dgm:t>
    </dgm:pt>
    <dgm:pt modelId="{72C0825C-B595-D94E-8076-A4B5F050F17F}" type="pres">
      <dgm:prSet presAssocID="{D2D882CF-840C-034C-98B6-85495A34AA06}" presName="sibTrans" presStyleLbl="sibTrans2D1" presStyleIdx="1" presStyleCnt="4"/>
      <dgm:spPr/>
      <dgm:t>
        <a:bodyPr/>
        <a:lstStyle/>
        <a:p>
          <a:endParaRPr lang="zh-CN" altLang="en-US"/>
        </a:p>
      </dgm:t>
    </dgm:pt>
    <dgm:pt modelId="{E8A165A7-4AEC-B24E-BD5C-D20F05DCD1B3}" type="pres">
      <dgm:prSet presAssocID="{D2D882CF-840C-034C-98B6-85495A34AA06}" presName="connectorText" presStyleLbl="sibTrans2D1" presStyleIdx="1" presStyleCnt="4"/>
      <dgm:spPr/>
      <dgm:t>
        <a:bodyPr/>
        <a:lstStyle/>
        <a:p>
          <a:endParaRPr lang="zh-CN" altLang="en-US"/>
        </a:p>
      </dgm:t>
    </dgm:pt>
    <dgm:pt modelId="{89376F7F-95FC-A248-98CA-567C7081F5E9}" type="pres">
      <dgm:prSet presAssocID="{4DB08B1E-18F1-C342-8BE9-8D55A870A23B}" presName="node" presStyleLbl="node1" presStyleIdx="2" presStyleCnt="5" custLinFactNeighborX="-3564" custLinFactNeighborY="3030">
        <dgm:presLayoutVars>
          <dgm:bulletEnabled val="1"/>
        </dgm:presLayoutVars>
      </dgm:prSet>
      <dgm:spPr/>
      <dgm:t>
        <a:bodyPr/>
        <a:lstStyle/>
        <a:p>
          <a:endParaRPr lang="zh-CN" altLang="en-US"/>
        </a:p>
      </dgm:t>
    </dgm:pt>
    <dgm:pt modelId="{F2014073-213F-6946-8E13-14C296230E29}" type="pres">
      <dgm:prSet presAssocID="{4BD4A2C2-DD84-F848-964B-E096F52B46D1}" presName="sibTrans" presStyleLbl="sibTrans2D1" presStyleIdx="2" presStyleCnt="4"/>
      <dgm:spPr/>
      <dgm:t>
        <a:bodyPr/>
        <a:lstStyle/>
        <a:p>
          <a:endParaRPr lang="zh-CN" altLang="en-US"/>
        </a:p>
      </dgm:t>
    </dgm:pt>
    <dgm:pt modelId="{85753501-EE71-024C-B12E-299879C563AF}" type="pres">
      <dgm:prSet presAssocID="{4BD4A2C2-DD84-F848-964B-E096F52B46D1}" presName="connectorText" presStyleLbl="sibTrans2D1" presStyleIdx="2" presStyleCnt="4"/>
      <dgm:spPr/>
      <dgm:t>
        <a:bodyPr/>
        <a:lstStyle/>
        <a:p>
          <a:endParaRPr lang="zh-CN" altLang="en-US"/>
        </a:p>
      </dgm:t>
    </dgm:pt>
    <dgm:pt modelId="{AAAF534E-576E-1041-865A-93D3AF5216B3}" type="pres">
      <dgm:prSet presAssocID="{5E3D809A-7ADD-4C4B-8BAE-753E43009B36}" presName="node" presStyleLbl="node1" presStyleIdx="3" presStyleCnt="5">
        <dgm:presLayoutVars>
          <dgm:bulletEnabled val="1"/>
        </dgm:presLayoutVars>
      </dgm:prSet>
      <dgm:spPr/>
      <dgm:t>
        <a:bodyPr/>
        <a:lstStyle/>
        <a:p>
          <a:endParaRPr lang="zh-CN" altLang="en-US"/>
        </a:p>
      </dgm:t>
    </dgm:pt>
    <dgm:pt modelId="{0DF3B8B8-E321-4D4A-9D92-8A7F14377648}" type="pres">
      <dgm:prSet presAssocID="{0FE74CF4-9BDF-864F-A96C-87AE8A2A9D14}" presName="sibTrans" presStyleLbl="sibTrans2D1" presStyleIdx="3" presStyleCnt="4"/>
      <dgm:spPr/>
      <dgm:t>
        <a:bodyPr/>
        <a:lstStyle/>
        <a:p>
          <a:endParaRPr lang="zh-CN" altLang="en-US"/>
        </a:p>
      </dgm:t>
    </dgm:pt>
    <dgm:pt modelId="{A5241369-0748-3A41-BABB-538E08E543C0}" type="pres">
      <dgm:prSet presAssocID="{0FE74CF4-9BDF-864F-A96C-87AE8A2A9D14}" presName="connectorText" presStyleLbl="sibTrans2D1" presStyleIdx="3" presStyleCnt="4"/>
      <dgm:spPr/>
      <dgm:t>
        <a:bodyPr/>
        <a:lstStyle/>
        <a:p>
          <a:endParaRPr lang="zh-CN" altLang="en-US"/>
        </a:p>
      </dgm:t>
    </dgm:pt>
    <dgm:pt modelId="{252CC847-820F-8B4D-9A3B-202650FC6004}" type="pres">
      <dgm:prSet presAssocID="{3353FEBD-9CD3-D54B-AA46-D51E8ECBB108}" presName="node" presStyleLbl="node1" presStyleIdx="4" presStyleCnt="5">
        <dgm:presLayoutVars>
          <dgm:bulletEnabled val="1"/>
        </dgm:presLayoutVars>
      </dgm:prSet>
      <dgm:spPr/>
      <dgm:t>
        <a:bodyPr/>
        <a:lstStyle/>
        <a:p>
          <a:endParaRPr lang="zh-CN" altLang="en-US"/>
        </a:p>
      </dgm:t>
    </dgm:pt>
  </dgm:ptLst>
  <dgm:cxnLst>
    <dgm:cxn modelId="{4C9FCCC5-842F-402D-AE0C-974DA219E311}" type="presOf" srcId="{D2D882CF-840C-034C-98B6-85495A34AA06}" destId="{E8A165A7-4AEC-B24E-BD5C-D20F05DCD1B3}" srcOrd="1" destOrd="0" presId="urn:microsoft.com/office/officeart/2005/8/layout/process1"/>
    <dgm:cxn modelId="{F2B09F40-787C-4DB5-B14B-E78CE47AEA57}" type="presOf" srcId="{D2D882CF-840C-034C-98B6-85495A34AA06}" destId="{72C0825C-B595-D94E-8076-A4B5F050F17F}" srcOrd="0" destOrd="0" presId="urn:microsoft.com/office/officeart/2005/8/layout/process1"/>
    <dgm:cxn modelId="{6CDB7E02-D74D-474B-9475-04708AD058EF}" type="presOf" srcId="{B0256DDC-6051-D24A-8E0F-61CD490AD5D9}" destId="{9852D070-7F5A-BA45-B20F-E6204A4C7133}" srcOrd="0" destOrd="0" presId="urn:microsoft.com/office/officeart/2005/8/layout/process1"/>
    <dgm:cxn modelId="{E865921C-E6D9-433F-BF4D-41D209286F6E}" type="presOf" srcId="{4BD4A2C2-DD84-F848-964B-E096F52B46D1}" destId="{85753501-EE71-024C-B12E-299879C563AF}" srcOrd="1" destOrd="0" presId="urn:microsoft.com/office/officeart/2005/8/layout/process1"/>
    <dgm:cxn modelId="{B38F25BD-2126-4739-9399-D2D152CD8C49}" type="presOf" srcId="{B0256DDC-6051-D24A-8E0F-61CD490AD5D9}" destId="{DABF4EC7-3D68-E243-BC48-7CC873AB76BE}" srcOrd="1" destOrd="0" presId="urn:microsoft.com/office/officeart/2005/8/layout/process1"/>
    <dgm:cxn modelId="{4DEFF6B5-4888-4F54-B92B-2E4DCD12AF40}" type="presOf" srcId="{79100D02-375F-1844-99A2-D37F598372F3}" destId="{DC0912B5-A1FE-3D4F-9A5F-22CBF47A3B60}" srcOrd="0" destOrd="0" presId="urn:microsoft.com/office/officeart/2005/8/layout/process1"/>
    <dgm:cxn modelId="{E55C41C7-5F94-4769-8A92-D6EFC47BB2B4}" type="presOf" srcId="{4BD4A2C2-DD84-F848-964B-E096F52B46D1}" destId="{F2014073-213F-6946-8E13-14C296230E29}" srcOrd="0" destOrd="0" presId="urn:microsoft.com/office/officeart/2005/8/layout/process1"/>
    <dgm:cxn modelId="{D1BDA971-1557-E44E-AE72-601CD4B7712E}" srcId="{D37805FE-F676-5F4B-8AC6-C22B561D0066}" destId="{79100D02-375F-1844-99A2-D37F598372F3}" srcOrd="1" destOrd="0" parTransId="{415383C8-70B7-F04F-9A22-51ABB4D23F5F}" sibTransId="{D2D882CF-840C-034C-98B6-85495A34AA06}"/>
    <dgm:cxn modelId="{E639F57A-0486-4E29-AE77-CA3E131A540E}" type="presOf" srcId="{4DB08B1E-18F1-C342-8BE9-8D55A870A23B}" destId="{89376F7F-95FC-A248-98CA-567C7081F5E9}" srcOrd="0" destOrd="0" presId="urn:microsoft.com/office/officeart/2005/8/layout/process1"/>
    <dgm:cxn modelId="{30F6B611-3BCF-4133-A7E5-41CFF0227935}" type="presOf" srcId="{0FE74CF4-9BDF-864F-A96C-87AE8A2A9D14}" destId="{0DF3B8B8-E321-4D4A-9D92-8A7F14377648}" srcOrd="0" destOrd="0" presId="urn:microsoft.com/office/officeart/2005/8/layout/process1"/>
    <dgm:cxn modelId="{B76D34E6-917C-4CF3-9118-0C0951D58EF1}" type="presOf" srcId="{D37805FE-F676-5F4B-8AC6-C22B561D0066}" destId="{20F17B3F-29BA-CA4E-97B3-0CE2A8C8D453}" srcOrd="0" destOrd="0" presId="urn:microsoft.com/office/officeart/2005/8/layout/process1"/>
    <dgm:cxn modelId="{83D9A808-AB67-5848-8B92-24FD3B2747E6}" srcId="{D37805FE-F676-5F4B-8AC6-C22B561D0066}" destId="{3353FEBD-9CD3-D54B-AA46-D51E8ECBB108}" srcOrd="4" destOrd="0" parTransId="{1F06E2CF-62F3-9643-B6A1-29067F829B9F}" sibTransId="{EBEB6710-26DD-994A-948F-E6E27E1E0E3C}"/>
    <dgm:cxn modelId="{6CF3354B-8CE7-4EF9-8CC3-6F9A8F3FF3F2}" type="presOf" srcId="{0FE74CF4-9BDF-864F-A96C-87AE8A2A9D14}" destId="{A5241369-0748-3A41-BABB-538E08E543C0}" srcOrd="1" destOrd="0" presId="urn:microsoft.com/office/officeart/2005/8/layout/process1"/>
    <dgm:cxn modelId="{045BB671-0CEB-4ED9-811B-EB674ACD00D7}" type="presOf" srcId="{803AE3EC-687D-7240-A14A-AEE483E9AA27}" destId="{3EA62435-AE57-504E-930E-4636B37D72B9}" srcOrd="0" destOrd="0" presId="urn:microsoft.com/office/officeart/2005/8/layout/process1"/>
    <dgm:cxn modelId="{40F06029-670C-B242-99C5-C161E55DE758}" srcId="{D37805FE-F676-5F4B-8AC6-C22B561D0066}" destId="{803AE3EC-687D-7240-A14A-AEE483E9AA27}" srcOrd="0" destOrd="0" parTransId="{83A8AB9E-78D6-524A-B2A0-F3CEB84C33D9}" sibTransId="{B0256DDC-6051-D24A-8E0F-61CD490AD5D9}"/>
    <dgm:cxn modelId="{B0C4ED85-C6B0-1343-8F42-41EAF7A44BDB}" srcId="{D37805FE-F676-5F4B-8AC6-C22B561D0066}" destId="{4DB08B1E-18F1-C342-8BE9-8D55A870A23B}" srcOrd="2" destOrd="0" parTransId="{0F4CD8AC-4465-7446-8D2A-58C7D7F07C50}" sibTransId="{4BD4A2C2-DD84-F848-964B-E096F52B46D1}"/>
    <dgm:cxn modelId="{16E9E8B1-9FD8-411E-9CF8-C1B7B2E02FFC}" type="presOf" srcId="{5E3D809A-7ADD-4C4B-8BAE-753E43009B36}" destId="{AAAF534E-576E-1041-865A-93D3AF5216B3}" srcOrd="0" destOrd="0" presId="urn:microsoft.com/office/officeart/2005/8/layout/process1"/>
    <dgm:cxn modelId="{AC86904D-E8AC-F341-964B-35B373A7776C}" srcId="{D37805FE-F676-5F4B-8AC6-C22B561D0066}" destId="{5E3D809A-7ADD-4C4B-8BAE-753E43009B36}" srcOrd="3" destOrd="0" parTransId="{0E705698-45B3-7347-B6D4-138A06681AC9}" sibTransId="{0FE74CF4-9BDF-864F-A96C-87AE8A2A9D14}"/>
    <dgm:cxn modelId="{6A2E7710-4012-418B-924B-FD3996298D74}" type="presOf" srcId="{3353FEBD-9CD3-D54B-AA46-D51E8ECBB108}" destId="{252CC847-820F-8B4D-9A3B-202650FC6004}" srcOrd="0" destOrd="0" presId="urn:microsoft.com/office/officeart/2005/8/layout/process1"/>
    <dgm:cxn modelId="{E0FF73D0-D760-476B-8002-AEB0447D34F4}" type="presParOf" srcId="{20F17B3F-29BA-CA4E-97B3-0CE2A8C8D453}" destId="{3EA62435-AE57-504E-930E-4636B37D72B9}" srcOrd="0" destOrd="0" presId="urn:microsoft.com/office/officeart/2005/8/layout/process1"/>
    <dgm:cxn modelId="{5EBF63B2-AA8A-4329-B1BC-013A2201374E}" type="presParOf" srcId="{20F17B3F-29BA-CA4E-97B3-0CE2A8C8D453}" destId="{9852D070-7F5A-BA45-B20F-E6204A4C7133}" srcOrd="1" destOrd="0" presId="urn:microsoft.com/office/officeart/2005/8/layout/process1"/>
    <dgm:cxn modelId="{E599AD02-7B99-4B10-953B-3B90B61D370A}" type="presParOf" srcId="{9852D070-7F5A-BA45-B20F-E6204A4C7133}" destId="{DABF4EC7-3D68-E243-BC48-7CC873AB76BE}" srcOrd="0" destOrd="0" presId="urn:microsoft.com/office/officeart/2005/8/layout/process1"/>
    <dgm:cxn modelId="{A4F60851-3366-4C0E-AF1B-772F1107026B}" type="presParOf" srcId="{20F17B3F-29BA-CA4E-97B3-0CE2A8C8D453}" destId="{DC0912B5-A1FE-3D4F-9A5F-22CBF47A3B60}" srcOrd="2" destOrd="0" presId="urn:microsoft.com/office/officeart/2005/8/layout/process1"/>
    <dgm:cxn modelId="{66E7EAA3-1C9D-4099-BF88-37ECB73C8310}" type="presParOf" srcId="{20F17B3F-29BA-CA4E-97B3-0CE2A8C8D453}" destId="{72C0825C-B595-D94E-8076-A4B5F050F17F}" srcOrd="3" destOrd="0" presId="urn:microsoft.com/office/officeart/2005/8/layout/process1"/>
    <dgm:cxn modelId="{0D203F57-CE27-440C-B06E-254C5F8801BC}" type="presParOf" srcId="{72C0825C-B595-D94E-8076-A4B5F050F17F}" destId="{E8A165A7-4AEC-B24E-BD5C-D20F05DCD1B3}" srcOrd="0" destOrd="0" presId="urn:microsoft.com/office/officeart/2005/8/layout/process1"/>
    <dgm:cxn modelId="{CEE60E50-339F-458B-8363-4957717EA879}" type="presParOf" srcId="{20F17B3F-29BA-CA4E-97B3-0CE2A8C8D453}" destId="{89376F7F-95FC-A248-98CA-567C7081F5E9}" srcOrd="4" destOrd="0" presId="urn:microsoft.com/office/officeart/2005/8/layout/process1"/>
    <dgm:cxn modelId="{01E888B6-709D-4E0D-91B6-0E9CDF75E887}" type="presParOf" srcId="{20F17B3F-29BA-CA4E-97B3-0CE2A8C8D453}" destId="{F2014073-213F-6946-8E13-14C296230E29}" srcOrd="5" destOrd="0" presId="urn:microsoft.com/office/officeart/2005/8/layout/process1"/>
    <dgm:cxn modelId="{75F20669-BB35-43C0-9333-9CFDBDF03AB4}" type="presParOf" srcId="{F2014073-213F-6946-8E13-14C296230E29}" destId="{85753501-EE71-024C-B12E-299879C563AF}" srcOrd="0" destOrd="0" presId="urn:microsoft.com/office/officeart/2005/8/layout/process1"/>
    <dgm:cxn modelId="{2BB98958-0A00-40A2-B31B-5596351FCA5C}" type="presParOf" srcId="{20F17B3F-29BA-CA4E-97B3-0CE2A8C8D453}" destId="{AAAF534E-576E-1041-865A-93D3AF5216B3}" srcOrd="6" destOrd="0" presId="urn:microsoft.com/office/officeart/2005/8/layout/process1"/>
    <dgm:cxn modelId="{4F825423-0879-4325-8461-47125F1E3EA3}" type="presParOf" srcId="{20F17B3F-29BA-CA4E-97B3-0CE2A8C8D453}" destId="{0DF3B8B8-E321-4D4A-9D92-8A7F14377648}" srcOrd="7" destOrd="0" presId="urn:microsoft.com/office/officeart/2005/8/layout/process1"/>
    <dgm:cxn modelId="{93DD84C9-4BE1-4BF3-97C4-2DA9E775C402}" type="presParOf" srcId="{0DF3B8B8-E321-4D4A-9D92-8A7F14377648}" destId="{A5241369-0748-3A41-BABB-538E08E543C0}" srcOrd="0" destOrd="0" presId="urn:microsoft.com/office/officeart/2005/8/layout/process1"/>
    <dgm:cxn modelId="{E29D4657-BF8A-462D-81E0-5FEAA15A155B}" type="presParOf" srcId="{20F17B3F-29BA-CA4E-97B3-0CE2A8C8D453}" destId="{252CC847-820F-8B4D-9A3B-202650FC6004}" srcOrd="8" destOrd="0" presId="urn:microsoft.com/office/officeart/2005/8/layout/process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BFEF83-34B1-C54A-ABCB-67E6E18A0979}">
      <dsp:nvSpPr>
        <dsp:cNvPr id="0" name=""/>
        <dsp:cNvSpPr/>
      </dsp:nvSpPr>
      <dsp:spPr>
        <a:xfrm rot="16200000">
          <a:off x="189990" y="-189990"/>
          <a:ext cx="1481012" cy="1860992"/>
        </a:xfrm>
        <a:prstGeom prst="round1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kern="1200" dirty="0" smtClean="0"/>
            <a:t>硬件（畅销的手机终端）</a:t>
          </a:r>
          <a:endParaRPr lang="zh-CN" altLang="en-US" sz="1700" kern="1200" dirty="0"/>
        </a:p>
      </dsp:txBody>
      <dsp:txXfrm rot="16200000">
        <a:off x="375116" y="-375116"/>
        <a:ext cx="1110759" cy="1860992"/>
      </dsp:txXfrm>
    </dsp:sp>
    <dsp:sp modelId="{D492305C-789D-944B-825F-36C1F53692E6}">
      <dsp:nvSpPr>
        <dsp:cNvPr id="0" name=""/>
        <dsp:cNvSpPr/>
      </dsp:nvSpPr>
      <dsp:spPr>
        <a:xfrm>
          <a:off x="1860992" y="0"/>
          <a:ext cx="1860992" cy="1481012"/>
        </a:xfrm>
        <a:prstGeom prst="round1Rect">
          <a:avLst/>
        </a:prstGeom>
        <a:gradFill rotWithShape="0">
          <a:gsLst>
            <a:gs pos="0">
              <a:schemeClr val="accent2">
                <a:shade val="50000"/>
                <a:hueOff val="0"/>
                <a:satOff val="-16266"/>
                <a:lumOff val="26389"/>
                <a:alphaOff val="0"/>
                <a:tint val="50000"/>
                <a:satMod val="300000"/>
              </a:schemeClr>
            </a:gs>
            <a:gs pos="35000">
              <a:schemeClr val="accent2">
                <a:shade val="50000"/>
                <a:hueOff val="0"/>
                <a:satOff val="-16266"/>
                <a:lumOff val="26389"/>
                <a:alphaOff val="0"/>
                <a:tint val="37000"/>
                <a:satMod val="300000"/>
              </a:schemeClr>
            </a:gs>
            <a:gs pos="100000">
              <a:schemeClr val="accent2">
                <a:shade val="50000"/>
                <a:hueOff val="0"/>
                <a:satOff val="-16266"/>
                <a:lumOff val="2638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kern="1200" dirty="0" smtClean="0"/>
            <a:t>软件（指纹识别和数据安全）</a:t>
          </a:r>
          <a:endParaRPr lang="zh-CN" altLang="en-US" sz="1700" kern="1200" dirty="0"/>
        </a:p>
      </dsp:txBody>
      <dsp:txXfrm>
        <a:off x="1860992" y="0"/>
        <a:ext cx="1860992" cy="1110759"/>
      </dsp:txXfrm>
    </dsp:sp>
    <dsp:sp modelId="{D0936B9D-F917-DC40-B55A-5DED7A027459}">
      <dsp:nvSpPr>
        <dsp:cNvPr id="0" name=""/>
        <dsp:cNvSpPr/>
      </dsp:nvSpPr>
      <dsp:spPr>
        <a:xfrm rot="10800000">
          <a:off x="0" y="1481012"/>
          <a:ext cx="1860992" cy="1481012"/>
        </a:xfrm>
        <a:prstGeom prst="round1Rect">
          <a:avLst/>
        </a:prstGeom>
        <a:gradFill rotWithShape="0">
          <a:gsLst>
            <a:gs pos="0">
              <a:schemeClr val="accent2">
                <a:shade val="50000"/>
                <a:hueOff val="0"/>
                <a:satOff val="-32532"/>
                <a:lumOff val="52778"/>
                <a:alphaOff val="0"/>
                <a:tint val="50000"/>
                <a:satMod val="300000"/>
              </a:schemeClr>
            </a:gs>
            <a:gs pos="35000">
              <a:schemeClr val="accent2">
                <a:shade val="50000"/>
                <a:hueOff val="0"/>
                <a:satOff val="-32532"/>
                <a:lumOff val="52778"/>
                <a:alphaOff val="0"/>
                <a:tint val="37000"/>
                <a:satMod val="300000"/>
              </a:schemeClr>
            </a:gs>
            <a:gs pos="100000">
              <a:schemeClr val="accent2">
                <a:shade val="50000"/>
                <a:hueOff val="0"/>
                <a:satOff val="-32532"/>
                <a:lumOff val="527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kern="1200" dirty="0" smtClean="0"/>
            <a:t>用户（成熟）</a:t>
          </a:r>
          <a:endParaRPr lang="zh-CN" altLang="en-US" sz="1700" kern="1200" dirty="0"/>
        </a:p>
      </dsp:txBody>
      <dsp:txXfrm rot="10800000">
        <a:off x="0" y="1851265"/>
        <a:ext cx="1860992" cy="1110759"/>
      </dsp:txXfrm>
    </dsp:sp>
    <dsp:sp modelId="{AE7DF729-9ECE-1A45-ACEB-47189398EF2B}">
      <dsp:nvSpPr>
        <dsp:cNvPr id="0" name=""/>
        <dsp:cNvSpPr/>
      </dsp:nvSpPr>
      <dsp:spPr>
        <a:xfrm rot="5400000">
          <a:off x="2050982" y="1291022"/>
          <a:ext cx="1481012" cy="1860992"/>
        </a:xfrm>
        <a:prstGeom prst="round1Rect">
          <a:avLst/>
        </a:prstGeom>
        <a:gradFill rotWithShape="0">
          <a:gsLst>
            <a:gs pos="0">
              <a:schemeClr val="accent2">
                <a:shade val="50000"/>
                <a:hueOff val="0"/>
                <a:satOff val="-16266"/>
                <a:lumOff val="26389"/>
                <a:alphaOff val="0"/>
                <a:tint val="50000"/>
                <a:satMod val="300000"/>
              </a:schemeClr>
            </a:gs>
            <a:gs pos="35000">
              <a:schemeClr val="accent2">
                <a:shade val="50000"/>
                <a:hueOff val="0"/>
                <a:satOff val="-16266"/>
                <a:lumOff val="26389"/>
                <a:alphaOff val="0"/>
                <a:tint val="37000"/>
                <a:satMod val="300000"/>
              </a:schemeClr>
            </a:gs>
            <a:gs pos="100000">
              <a:schemeClr val="accent2">
                <a:shade val="50000"/>
                <a:hueOff val="0"/>
                <a:satOff val="-16266"/>
                <a:lumOff val="2638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zh-CN" altLang="en-US" sz="1700" kern="1200" dirty="0" smtClean="0"/>
            <a:t>市场（口碑和容易扩张的</a:t>
          </a:r>
          <a:r>
            <a:rPr lang="en-US" altLang="zh-CN" sz="1700" kern="1200" dirty="0" smtClean="0"/>
            <a:t>B</a:t>
          </a:r>
          <a:r>
            <a:rPr lang="zh-CN" altLang="en-US" sz="1700" kern="1200" dirty="0" smtClean="0"/>
            <a:t>端市场）</a:t>
          </a:r>
          <a:endParaRPr lang="zh-CN" altLang="en-US" sz="1700" kern="1200" dirty="0"/>
        </a:p>
      </dsp:txBody>
      <dsp:txXfrm rot="5400000">
        <a:off x="2236109" y="1476149"/>
        <a:ext cx="1110759" cy="1860992"/>
      </dsp:txXfrm>
    </dsp:sp>
    <dsp:sp modelId="{EE27746A-BBD0-0B4E-BD81-F02734436FFB}">
      <dsp:nvSpPr>
        <dsp:cNvPr id="0" name=""/>
        <dsp:cNvSpPr/>
      </dsp:nvSpPr>
      <dsp:spPr>
        <a:xfrm>
          <a:off x="1302694" y="1110759"/>
          <a:ext cx="1116595" cy="740506"/>
        </a:xfrm>
        <a:prstGeom prst="roundRect">
          <a:avLst/>
        </a:prstGeom>
        <a:gradFill rotWithShape="0">
          <a:gsLst>
            <a:gs pos="0">
              <a:schemeClr val="accent2">
                <a:tint val="55000"/>
                <a:hueOff val="0"/>
                <a:satOff val="0"/>
                <a:lumOff val="0"/>
                <a:alphaOff val="0"/>
                <a:tint val="50000"/>
                <a:satMod val="300000"/>
              </a:schemeClr>
            </a:gs>
            <a:gs pos="35000">
              <a:schemeClr val="accent2">
                <a:tint val="55000"/>
                <a:hueOff val="0"/>
                <a:satOff val="0"/>
                <a:lumOff val="0"/>
                <a:alphaOff val="0"/>
                <a:tint val="37000"/>
                <a:satMod val="300000"/>
              </a:schemeClr>
            </a:gs>
            <a:gs pos="100000">
              <a:schemeClr val="accent2">
                <a:tint val="55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优势分析</a:t>
          </a:r>
          <a:endParaRPr lang="zh-CN" altLang="en-US" sz="1700" kern="1200" dirty="0"/>
        </a:p>
      </dsp:txBody>
      <dsp:txXfrm>
        <a:off x="1302694" y="1110759"/>
        <a:ext cx="1116595" cy="74050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EA62435-AE57-504E-930E-4636B37D72B9}">
      <dsp:nvSpPr>
        <dsp:cNvPr id="0" name=""/>
        <dsp:cNvSpPr/>
      </dsp:nvSpPr>
      <dsp:spPr>
        <a:xfrm>
          <a:off x="3991" y="0"/>
          <a:ext cx="1237464" cy="441030"/>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用户</a:t>
          </a:r>
          <a:endParaRPr lang="zh-CN" altLang="en-US" sz="1700" kern="1200" dirty="0"/>
        </a:p>
      </dsp:txBody>
      <dsp:txXfrm>
        <a:off x="3991" y="0"/>
        <a:ext cx="1237464" cy="441030"/>
      </dsp:txXfrm>
    </dsp:sp>
    <dsp:sp modelId="{9852D070-7F5A-BA45-B20F-E6204A4C7133}">
      <dsp:nvSpPr>
        <dsp:cNvPr id="0" name=""/>
        <dsp:cNvSpPr/>
      </dsp:nvSpPr>
      <dsp:spPr>
        <a:xfrm>
          <a:off x="1365202" y="67069"/>
          <a:ext cx="262342" cy="30689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365202" y="67069"/>
        <a:ext cx="262342" cy="306891"/>
      </dsp:txXfrm>
    </dsp:sp>
    <dsp:sp modelId="{DC0912B5-A1FE-3D4F-9A5F-22CBF47A3B60}">
      <dsp:nvSpPr>
        <dsp:cNvPr id="0" name=""/>
        <dsp:cNvSpPr/>
      </dsp:nvSpPr>
      <dsp:spPr>
        <a:xfrm>
          <a:off x="1736441" y="0"/>
          <a:ext cx="1237464" cy="441030"/>
        </a:xfrm>
        <a:prstGeom prst="roundRect">
          <a:avLst>
            <a:gd name="adj" fmla="val 10000"/>
          </a:avLst>
        </a:prstGeom>
        <a:solidFill>
          <a:schemeClr val="accent2">
            <a:shade val="80000"/>
            <a:hueOff val="0"/>
            <a:satOff val="-7005"/>
            <a:lumOff val="79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银行</a:t>
          </a:r>
          <a:endParaRPr lang="zh-CN" altLang="en-US" sz="1700" kern="1200" dirty="0"/>
        </a:p>
      </dsp:txBody>
      <dsp:txXfrm>
        <a:off x="1736441" y="0"/>
        <a:ext cx="1237464" cy="441030"/>
      </dsp:txXfrm>
    </dsp:sp>
    <dsp:sp modelId="{72C0825C-B595-D94E-8076-A4B5F050F17F}">
      <dsp:nvSpPr>
        <dsp:cNvPr id="0" name=""/>
        <dsp:cNvSpPr/>
      </dsp:nvSpPr>
      <dsp:spPr>
        <a:xfrm>
          <a:off x="3093242" y="67069"/>
          <a:ext cx="252992" cy="306891"/>
        </a:xfrm>
        <a:prstGeom prst="rightArrow">
          <a:avLst>
            <a:gd name="adj1" fmla="val 60000"/>
            <a:gd name="adj2" fmla="val 50000"/>
          </a:avLst>
        </a:prstGeom>
        <a:solidFill>
          <a:schemeClr val="accent2">
            <a:shade val="90000"/>
            <a:hueOff val="0"/>
            <a:satOff val="-9217"/>
            <a:lumOff val="988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093242" y="67069"/>
        <a:ext cx="252992" cy="306891"/>
      </dsp:txXfrm>
    </dsp:sp>
    <dsp:sp modelId="{89376F7F-95FC-A248-98CA-567C7081F5E9}">
      <dsp:nvSpPr>
        <dsp:cNvPr id="0" name=""/>
        <dsp:cNvSpPr/>
      </dsp:nvSpPr>
      <dsp:spPr>
        <a:xfrm>
          <a:off x="3451250" y="0"/>
          <a:ext cx="1237464" cy="441030"/>
        </a:xfrm>
        <a:prstGeom prst="roundRect">
          <a:avLst>
            <a:gd name="adj" fmla="val 10000"/>
          </a:avLst>
        </a:prstGeom>
        <a:solidFill>
          <a:schemeClr val="accent2">
            <a:shade val="80000"/>
            <a:hueOff val="0"/>
            <a:satOff val="-14010"/>
            <a:lumOff val="15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移动运营商</a:t>
          </a:r>
          <a:endParaRPr lang="zh-CN" altLang="en-US" sz="1700" kern="1200" dirty="0"/>
        </a:p>
      </dsp:txBody>
      <dsp:txXfrm>
        <a:off x="3451250" y="0"/>
        <a:ext cx="1237464" cy="441030"/>
      </dsp:txXfrm>
    </dsp:sp>
    <dsp:sp modelId="{F2014073-213F-6946-8E13-14C296230E29}">
      <dsp:nvSpPr>
        <dsp:cNvPr id="0" name=""/>
        <dsp:cNvSpPr/>
      </dsp:nvSpPr>
      <dsp:spPr>
        <a:xfrm>
          <a:off x="4816871" y="67069"/>
          <a:ext cx="271692" cy="306891"/>
        </a:xfrm>
        <a:prstGeom prst="rightArrow">
          <a:avLst>
            <a:gd name="adj1" fmla="val 60000"/>
            <a:gd name="adj2" fmla="val 50000"/>
          </a:avLst>
        </a:prstGeom>
        <a:solidFill>
          <a:schemeClr val="accent2">
            <a:shade val="90000"/>
            <a:hueOff val="0"/>
            <a:satOff val="-18433"/>
            <a:lumOff val="197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816871" y="67069"/>
        <a:ext cx="271692" cy="306891"/>
      </dsp:txXfrm>
    </dsp:sp>
    <dsp:sp modelId="{AAAF534E-576E-1041-865A-93D3AF5216B3}">
      <dsp:nvSpPr>
        <dsp:cNvPr id="0" name=""/>
        <dsp:cNvSpPr/>
      </dsp:nvSpPr>
      <dsp:spPr>
        <a:xfrm>
          <a:off x="5201341" y="0"/>
          <a:ext cx="1237464" cy="441030"/>
        </a:xfrm>
        <a:prstGeom prst="roundRect">
          <a:avLst>
            <a:gd name="adj" fmla="val 10000"/>
          </a:avLst>
        </a:prstGeom>
        <a:solidFill>
          <a:schemeClr val="accent2">
            <a:shade val="80000"/>
            <a:hueOff val="0"/>
            <a:satOff val="-21014"/>
            <a:lumOff val="23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第三方支付</a:t>
          </a:r>
          <a:endParaRPr lang="zh-CN" altLang="en-US" sz="1700" kern="1200" dirty="0"/>
        </a:p>
      </dsp:txBody>
      <dsp:txXfrm>
        <a:off x="5201341" y="0"/>
        <a:ext cx="1237464" cy="441030"/>
      </dsp:txXfrm>
    </dsp:sp>
    <dsp:sp modelId="{0DF3B8B8-E321-4D4A-9D92-8A7F14377648}">
      <dsp:nvSpPr>
        <dsp:cNvPr id="0" name=""/>
        <dsp:cNvSpPr/>
      </dsp:nvSpPr>
      <dsp:spPr>
        <a:xfrm>
          <a:off x="6562552" y="67069"/>
          <a:ext cx="262342" cy="306891"/>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6562552" y="67069"/>
        <a:ext cx="262342" cy="306891"/>
      </dsp:txXfrm>
    </dsp:sp>
    <dsp:sp modelId="{252CC847-820F-8B4D-9A3B-202650FC6004}">
      <dsp:nvSpPr>
        <dsp:cNvPr id="0" name=""/>
        <dsp:cNvSpPr/>
      </dsp:nvSpPr>
      <dsp:spPr>
        <a:xfrm>
          <a:off x="6933791" y="0"/>
          <a:ext cx="1237464" cy="441030"/>
        </a:xfrm>
        <a:prstGeom prst="roundRect">
          <a:avLst>
            <a:gd name="adj" fmla="val 10000"/>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商家</a:t>
          </a:r>
          <a:endParaRPr lang="zh-CN" altLang="en-US" sz="1700" kern="1200" dirty="0"/>
        </a:p>
      </dsp:txBody>
      <dsp:txXfrm>
        <a:off x="6933791" y="0"/>
        <a:ext cx="1237464" cy="4410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solidFill>
                  <a:schemeClr val="tx1"/>
                </a:solidFill>
                <a:latin typeface="Arial" pitchFamily="34" charset="0"/>
                <a:ea typeface="MS PGothic" pitchFamily="34" charset="-128"/>
              </a:defRPr>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solidFill>
                  <a:schemeClr val="tx1"/>
                </a:solidFill>
                <a:latin typeface="Arial" pitchFamily="34" charset="0"/>
                <a:ea typeface="MS PGothic" pitchFamily="34" charset="-128"/>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solidFill>
                  <a:schemeClr val="tx1"/>
                </a:solidFill>
                <a:latin typeface="Arial" pitchFamily="34" charset="0"/>
                <a:ea typeface="MS PGothic" pitchFamily="34" charset="-128"/>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solidFill>
                  <a:schemeClr val="tx1"/>
                </a:solidFill>
                <a:latin typeface="Arial" panose="020B0604020202020204" pitchFamily="34" charset="0"/>
                <a:ea typeface="MS PGothic" panose="020B0600070205080204" pitchFamily="34" charset="-128"/>
              </a:defRPr>
            </a:lvl1pPr>
          </a:lstStyle>
          <a:p>
            <a:pPr>
              <a:defRPr/>
            </a:pPr>
            <a:fld id="{B966A362-6F04-4119-93E7-93569DC3119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2458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EA87763-533C-44EC-8E8B-8646E708C22B}" type="slidenum">
              <a:rPr lang="zh-CN" altLang="en-US" smtClean="0">
                <a:ea typeface="MS PGothic" panose="020B0600070205080204" pitchFamily="34" charset="-128"/>
              </a:rPr>
              <a:pPr>
                <a:spcBef>
                  <a:spcPct val="0"/>
                </a:spcBef>
              </a:pPr>
              <a:t>1</a:t>
            </a:fld>
            <a:endParaRPr lang="en-US" altLang="zh-CN" smtClean="0">
              <a:ea typeface="MS PGothic"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0650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B28F55-8276-4A8E-9B8C-DA78C96A9A06}" type="slidenum">
              <a:rPr lang="zh-CN" altLang="en-US" smtClean="0">
                <a:ea typeface="MS PGothic" panose="020B0600070205080204" pitchFamily="34" charset="-128"/>
              </a:rPr>
              <a:pPr>
                <a:spcBef>
                  <a:spcPct val="0"/>
                </a:spcBef>
              </a:pPr>
              <a:t>66</a:t>
            </a:fld>
            <a:endParaRPr lang="en-US" altLang="zh-CN" smtClean="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08548"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376E8C1-E51C-4E73-86B6-FBDC4FF370BE}" type="slidenum">
              <a:rPr lang="zh-CN" altLang="en-US" smtClean="0">
                <a:ea typeface="MS PGothic" panose="020B0600070205080204" pitchFamily="34" charset="-128"/>
              </a:rPr>
              <a:pPr>
                <a:spcBef>
                  <a:spcPct val="0"/>
                </a:spcBef>
              </a:pPr>
              <a:t>67</a:t>
            </a:fld>
            <a:endParaRPr lang="en-US" altLang="zh-CN" smtClean="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1264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F7E182B-E065-43CB-875B-D9D1A97E8476}" type="slidenum">
              <a:rPr lang="zh-CN" altLang="en-US" smtClean="0">
                <a:ea typeface="MS PGothic" panose="020B0600070205080204" pitchFamily="34" charset="-128"/>
              </a:rPr>
              <a:pPr>
                <a:spcBef>
                  <a:spcPct val="0"/>
                </a:spcBef>
              </a:pPr>
              <a:t>70</a:t>
            </a:fld>
            <a:endParaRPr lang="en-US" altLang="zh-CN" smtClean="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13497E-96A1-44C7-A1DB-5FBFFB1DF4ED}" type="slidenum">
              <a:rPr lang="zh-CN" altLang="en-US" smtClean="0">
                <a:ea typeface="MS PGothic" panose="020B0600070205080204" pitchFamily="34" charset="-128"/>
              </a:rPr>
              <a:pPr>
                <a:spcBef>
                  <a:spcPct val="0"/>
                </a:spcBef>
              </a:pPr>
              <a:t>71</a:t>
            </a:fld>
            <a:endParaRPr lang="en-US" altLang="zh-CN" smtClean="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1674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A61F26-4844-4C37-ABA8-857E691C9E10}" type="slidenum">
              <a:rPr lang="zh-CN" altLang="en-US" smtClean="0">
                <a:ea typeface="MS PGothic" panose="020B0600070205080204" pitchFamily="34" charset="-128"/>
              </a:rPr>
              <a:pPr>
                <a:spcBef>
                  <a:spcPct val="0"/>
                </a:spcBef>
              </a:pPr>
              <a:t>72</a:t>
            </a:fld>
            <a:endParaRPr lang="en-US" altLang="zh-CN" smtClean="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798E0E-3D64-184D-9F14-20401EBDB629}" type="slidenum">
              <a:rPr kumimoji="1" lang="zh-CN" altLang="en-US" smtClean="0"/>
              <a:pPr/>
              <a:t>79</a:t>
            </a:fld>
            <a:endParaRPr kumimoji="1" lang="zh-CN" altLang="en-US"/>
          </a:p>
        </p:txBody>
      </p:sp>
    </p:spTree>
    <p:extLst>
      <p:ext uri="{BB962C8B-B14F-4D97-AF65-F5344CB8AC3E}">
        <p14:creationId xmlns="" xmlns:p14="http://schemas.microsoft.com/office/powerpoint/2010/main" val="379682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B147903-94C8-43BA-B311-BA491C2454D9}" type="slidenum">
              <a:rPr lang="zh-CN" altLang="en-US" smtClean="0">
                <a:ea typeface="MS PGothic" panose="020B0600070205080204" pitchFamily="34" charset="-128"/>
              </a:rPr>
              <a:pPr>
                <a:spcBef>
                  <a:spcPct val="0"/>
                </a:spcBef>
              </a:pPr>
              <a:t>85</a:t>
            </a:fld>
            <a:endParaRPr lang="en-US" altLang="zh-CN" smtClean="0">
              <a:ea typeface="MS PGothic" panose="020B0600070205080204" pitchFamily="34" charset="-128"/>
            </a:endParaRPr>
          </a:p>
        </p:txBody>
      </p:sp>
      <p:sp>
        <p:nvSpPr>
          <p:cNvPr id="151555" name="幻灯片图像占位符 1"/>
          <p:cNvSpPr>
            <a:spLocks noGrp="1" noRot="1" noChangeAspect="1" noTextEdit="1"/>
          </p:cNvSpPr>
          <p:nvPr>
            <p:ph type="sldImg"/>
          </p:nvPr>
        </p:nvSpPr>
        <p:spPr>
          <a:ln/>
        </p:spPr>
      </p:sp>
      <p:sp>
        <p:nvSpPr>
          <p:cNvPr id="151556"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51557"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a:spcBef>
                <a:spcPct val="0"/>
              </a:spcBef>
            </a:pPr>
            <a:fld id="{D495EBEE-62E3-488B-AFFC-8184C6111860}" type="slidenum">
              <a:rPr lang="zh-CN" altLang="en-US">
                <a:ea typeface="MS PGothic" panose="020B0600070205080204" pitchFamily="34" charset="-128"/>
              </a:rPr>
              <a:pPr algn="r">
                <a:spcBef>
                  <a:spcPct val="0"/>
                </a:spcBef>
              </a:pPr>
              <a:t>85</a:t>
            </a:fld>
            <a:endParaRPr lang="en-US" altLang="zh-CN">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4C69248-5E9F-4E4A-B8BF-17896C0EE280}" type="slidenum">
              <a:rPr lang="de-DE" altLang="en-US" smtClean="0">
                <a:ea typeface="MS PGothic" panose="020B0600070205080204" pitchFamily="34" charset="-128"/>
              </a:rPr>
              <a:pPr>
                <a:spcBef>
                  <a:spcPct val="0"/>
                </a:spcBef>
              </a:pPr>
              <a:t>9</a:t>
            </a:fld>
            <a:endParaRPr lang="de-DE" altLang="en-US" smtClean="0">
              <a:ea typeface="MS PGothic" panose="020B0600070205080204" pitchFamily="34" charset="-128"/>
            </a:endParaRPr>
          </a:p>
        </p:txBody>
      </p:sp>
      <p:sp>
        <p:nvSpPr>
          <p:cNvPr id="47107" name="Rectangle 2"/>
          <p:cNvSpPr>
            <a:spLocks noGrp="1" noRot="1" noChangeAspect="1" noChangeArrowheads="1" noTextEdit="1"/>
          </p:cNvSpPr>
          <p:nvPr>
            <p:ph type="sldImg"/>
          </p:nvPr>
        </p:nvSpPr>
        <p:spPr>
          <a:xfrm>
            <a:off x="1144588" y="685800"/>
            <a:ext cx="4568825" cy="3427413"/>
          </a:xfrm>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latin typeface="+mn-ea"/>
              <a:ea typeface="+mn-ea"/>
            </a:endParaRPr>
          </a:p>
        </p:txBody>
      </p:sp>
      <p:sp>
        <p:nvSpPr>
          <p:cNvPr id="4" name="灯片编号占位符 3"/>
          <p:cNvSpPr>
            <a:spLocks noGrp="1"/>
          </p:cNvSpPr>
          <p:nvPr>
            <p:ph type="sldNum" sz="quarter" idx="10"/>
          </p:nvPr>
        </p:nvSpPr>
        <p:spPr/>
        <p:txBody>
          <a:bodyPr/>
          <a:lstStyle/>
          <a:p>
            <a:fld id="{5DE97619-DBBE-4EF5-8E3C-32126B56E9D5}" type="slidenum">
              <a:rPr lang="zh-HK" altLang="en-US" smtClean="0"/>
              <a:pPr/>
              <a:t>24</a:t>
            </a:fld>
            <a:endParaRPr lang="zh-HK" altLang="en-US"/>
          </a:p>
        </p:txBody>
      </p:sp>
    </p:spTree>
    <p:extLst>
      <p:ext uri="{BB962C8B-B14F-4D97-AF65-F5344CB8AC3E}">
        <p14:creationId xmlns="" xmlns:p14="http://schemas.microsoft.com/office/powerpoint/2010/main" val="413260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latin typeface="+mn-ea"/>
              <a:ea typeface="+mn-ea"/>
            </a:endParaRPr>
          </a:p>
        </p:txBody>
      </p:sp>
      <p:sp>
        <p:nvSpPr>
          <p:cNvPr id="4" name="灯片编号占位符 3"/>
          <p:cNvSpPr>
            <a:spLocks noGrp="1"/>
          </p:cNvSpPr>
          <p:nvPr>
            <p:ph type="sldNum" sz="quarter" idx="10"/>
          </p:nvPr>
        </p:nvSpPr>
        <p:spPr/>
        <p:txBody>
          <a:bodyPr/>
          <a:lstStyle/>
          <a:p>
            <a:fld id="{5DE97619-DBBE-4EF5-8E3C-32126B56E9D5}" type="slidenum">
              <a:rPr lang="zh-HK" altLang="en-US" smtClean="0"/>
              <a:pPr/>
              <a:t>25</a:t>
            </a:fld>
            <a:endParaRPr lang="zh-HK" altLang="en-US"/>
          </a:p>
        </p:txBody>
      </p:sp>
    </p:spTree>
    <p:extLst>
      <p:ext uri="{BB962C8B-B14F-4D97-AF65-F5344CB8AC3E}">
        <p14:creationId xmlns="" xmlns:p14="http://schemas.microsoft.com/office/powerpoint/2010/main" val="413796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latin typeface="+mn-ea"/>
              <a:ea typeface="+mn-ea"/>
            </a:endParaRPr>
          </a:p>
        </p:txBody>
      </p:sp>
      <p:sp>
        <p:nvSpPr>
          <p:cNvPr id="4" name="灯片编号占位符 3"/>
          <p:cNvSpPr>
            <a:spLocks noGrp="1"/>
          </p:cNvSpPr>
          <p:nvPr>
            <p:ph type="sldNum" sz="quarter" idx="10"/>
          </p:nvPr>
        </p:nvSpPr>
        <p:spPr/>
        <p:txBody>
          <a:bodyPr/>
          <a:lstStyle/>
          <a:p>
            <a:fld id="{5DE97619-DBBE-4EF5-8E3C-32126B56E9D5}" type="slidenum">
              <a:rPr lang="zh-HK" altLang="en-US" smtClean="0"/>
              <a:pPr/>
              <a:t>26</a:t>
            </a:fld>
            <a:endParaRPr lang="zh-HK" altLang="en-US"/>
          </a:p>
        </p:txBody>
      </p:sp>
    </p:spTree>
    <p:extLst>
      <p:ext uri="{BB962C8B-B14F-4D97-AF65-F5344CB8AC3E}">
        <p14:creationId xmlns="" xmlns:p14="http://schemas.microsoft.com/office/powerpoint/2010/main" val="170258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latin typeface="+mn-ea"/>
              <a:ea typeface="+mn-ea"/>
            </a:endParaRPr>
          </a:p>
        </p:txBody>
      </p:sp>
      <p:sp>
        <p:nvSpPr>
          <p:cNvPr id="4" name="灯片编号占位符 3"/>
          <p:cNvSpPr>
            <a:spLocks noGrp="1"/>
          </p:cNvSpPr>
          <p:nvPr>
            <p:ph type="sldNum" sz="quarter" idx="10"/>
          </p:nvPr>
        </p:nvSpPr>
        <p:spPr/>
        <p:txBody>
          <a:bodyPr/>
          <a:lstStyle/>
          <a:p>
            <a:fld id="{5DE97619-DBBE-4EF5-8E3C-32126B56E9D5}" type="slidenum">
              <a:rPr lang="zh-HK" altLang="en-US" smtClean="0"/>
              <a:pPr/>
              <a:t>27</a:t>
            </a:fld>
            <a:endParaRPr lang="zh-HK" altLang="en-US"/>
          </a:p>
        </p:txBody>
      </p:sp>
    </p:spTree>
    <p:extLst>
      <p:ext uri="{BB962C8B-B14F-4D97-AF65-F5344CB8AC3E}">
        <p14:creationId xmlns="" xmlns:p14="http://schemas.microsoft.com/office/powerpoint/2010/main" val="3887111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94212"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D3A9014-4AC3-4C22-8B8D-24DA123A1EA4}" type="slidenum">
              <a:rPr lang="zh-CN" altLang="en-US" smtClean="0">
                <a:ea typeface="MS PGothic" panose="020B0600070205080204" pitchFamily="34" charset="-128"/>
              </a:rPr>
              <a:pPr>
                <a:spcBef>
                  <a:spcPct val="0"/>
                </a:spcBef>
              </a:pPr>
              <a:t>58</a:t>
            </a:fld>
            <a:endParaRPr lang="en-US" altLang="zh-CN" smtClean="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9728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5ADF90A-1747-4AD7-8A72-008FBE5FC99C}" type="slidenum">
              <a:rPr lang="zh-CN" altLang="en-US" smtClean="0">
                <a:ea typeface="MS PGothic" panose="020B0600070205080204" pitchFamily="34" charset="-128"/>
              </a:rPr>
              <a:pPr>
                <a:spcBef>
                  <a:spcPct val="0"/>
                </a:spcBef>
              </a:pPr>
              <a:t>60</a:t>
            </a:fld>
            <a:endParaRPr lang="en-US" altLang="zh-CN" smtClean="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01380"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3F5B921-A940-4354-A8C8-049D96D2CC03}" type="slidenum">
              <a:rPr lang="zh-CN" altLang="en-US" smtClean="0">
                <a:ea typeface="MS PGothic" panose="020B0600070205080204" pitchFamily="34" charset="-128"/>
              </a:rPr>
              <a:pPr>
                <a:spcBef>
                  <a:spcPct val="0"/>
                </a:spcBef>
              </a:pPr>
              <a:t>62</a:t>
            </a:fld>
            <a:endParaRPr lang="en-US" altLang="zh-CN" smtClean="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08875" y="5589588"/>
            <a:ext cx="763588" cy="763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0" descr="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782638"/>
            <a:ext cx="91440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20"/>
          <p:cNvSpPr txBox="1">
            <a:spLocks noChangeArrowheads="1"/>
          </p:cNvSpPr>
          <p:nvPr/>
        </p:nvSpPr>
        <p:spPr bwMode="auto">
          <a:xfrm>
            <a:off x="652463" y="6207125"/>
            <a:ext cx="2619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0124" tIns="40063" rIns="80124" bIns="40063">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1200" smtClean="0">
                <a:solidFill>
                  <a:schemeClr val="tx1"/>
                </a:solidFill>
                <a:latin typeface="FrutigerNext LT Bold" pitchFamily="1" charset="0"/>
                <a:ea typeface="MS PGothic" panose="020B0600070205080204" pitchFamily="34" charset="-128"/>
              </a:rPr>
              <a:t>HUAWEI TECHNOLOGIES CO., LTD.</a:t>
            </a:r>
            <a:endParaRPr lang="en-US" altLang="zh-CN" sz="2200" smtClean="0">
              <a:solidFill>
                <a:schemeClr val="tx1"/>
              </a:solidFill>
              <a:latin typeface="Arial" panose="020B0604020202020204" pitchFamily="34" charset="0"/>
              <a:ea typeface="MS PGothic" panose="020B0600070205080204" pitchFamily="34" charset="-128"/>
            </a:endParaRPr>
          </a:p>
        </p:txBody>
      </p:sp>
      <p:sp>
        <p:nvSpPr>
          <p:cNvPr id="7" name="Text Box 22"/>
          <p:cNvSpPr txBox="1">
            <a:spLocks noChangeArrowheads="1"/>
          </p:cNvSpPr>
          <p:nvPr/>
        </p:nvSpPr>
        <p:spPr bwMode="auto">
          <a:xfrm>
            <a:off x="7224713" y="4094163"/>
            <a:ext cx="13335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0124" tIns="40063" rIns="80124" bIns="40063">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1200" smtClean="0">
                <a:latin typeface="FrutigerNext LT Regular" pitchFamily="34" charset="0"/>
                <a:ea typeface="MS PGothic" panose="020B0600070205080204" pitchFamily="34" charset="-128"/>
              </a:rPr>
              <a:t>www.huawei.com</a:t>
            </a:r>
          </a:p>
        </p:txBody>
      </p:sp>
      <p:sp>
        <p:nvSpPr>
          <p:cNvPr id="8" name="Rectangle 23"/>
          <p:cNvSpPr>
            <a:spLocks noChangeArrowheads="1"/>
          </p:cNvSpPr>
          <p:nvPr/>
        </p:nvSpPr>
        <p:spPr bwMode="auto">
          <a:xfrm>
            <a:off x="3984625" y="6207125"/>
            <a:ext cx="16256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80092" tIns="40044" rIns="80092" bIns="40044">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1200" smtClean="0">
                <a:solidFill>
                  <a:schemeClr val="tx1"/>
                </a:solidFill>
                <a:latin typeface="FrutigerNext LT Bold" pitchFamily="1" charset="0"/>
                <a:ea typeface="MS PGothic" panose="020B0600070205080204" pitchFamily="34" charset="-128"/>
              </a:rPr>
              <a:t>Huawei Confidential </a:t>
            </a:r>
          </a:p>
        </p:txBody>
      </p:sp>
      <p:sp>
        <p:nvSpPr>
          <p:cNvPr id="9" name="Rectangle 25"/>
          <p:cNvSpPr>
            <a:spLocks noChangeArrowheads="1"/>
          </p:cNvSpPr>
          <p:nvPr/>
        </p:nvSpPr>
        <p:spPr bwMode="auto">
          <a:xfrm>
            <a:off x="6792913" y="247650"/>
            <a:ext cx="1468437"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80092" tIns="40044" rIns="80092" bIns="40044">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b="1" smtClean="0">
                <a:solidFill>
                  <a:srgbClr val="666666"/>
                </a:solidFill>
                <a:latin typeface="FrutigerNext LT Regular" pitchFamily="34" charset="0"/>
                <a:ea typeface="MS PGothic" panose="020B0600070205080204" pitchFamily="34" charset="-128"/>
              </a:rPr>
              <a:t>Security Level:</a:t>
            </a:r>
            <a:r>
              <a:rPr lang="zh-CN" altLang="en-US" b="1" smtClean="0">
                <a:solidFill>
                  <a:srgbClr val="666666"/>
                </a:solidFill>
                <a:latin typeface="FrutigerNext LT Regular" pitchFamily="34" charset="0"/>
                <a:ea typeface="MS PGothic" panose="020B0600070205080204" pitchFamily="34" charset="-128"/>
              </a:rPr>
              <a:t> </a:t>
            </a:r>
          </a:p>
        </p:txBody>
      </p:sp>
      <p:sp>
        <p:nvSpPr>
          <p:cNvPr id="10" name="Text Box 66"/>
          <p:cNvSpPr txBox="1">
            <a:spLocks noChangeArrowheads="1"/>
          </p:cNvSpPr>
          <p:nvPr/>
        </p:nvSpPr>
        <p:spPr bwMode="auto">
          <a:xfrm>
            <a:off x="-1968500" y="1322388"/>
            <a:ext cx="1968500" cy="375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80139" tIns="40069" rIns="80139" bIns="40069">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lgn="r">
              <a:lnSpc>
                <a:spcPct val="125000"/>
              </a:lnSpc>
              <a:defRPr/>
            </a:pPr>
            <a:r>
              <a:rPr lang="zh-CN" altLang="en-US" sz="1100" smtClean="0">
                <a:latin typeface="Arial" panose="020B0604020202020204" pitchFamily="34" charset="0"/>
              </a:rPr>
              <a:t>英文标题</a:t>
            </a:r>
            <a:r>
              <a:rPr lang="en-US" altLang="zh-CN" sz="1100" smtClean="0">
                <a:latin typeface="Arial" panose="020B0604020202020204" pitchFamily="34" charset="0"/>
              </a:rPr>
              <a:t>:40-47pt  </a:t>
            </a:r>
          </a:p>
          <a:p>
            <a:pPr algn="r">
              <a:lnSpc>
                <a:spcPct val="125000"/>
              </a:lnSpc>
              <a:defRPr/>
            </a:pPr>
            <a:r>
              <a:rPr lang="zh-CN" altLang="en-US" sz="1100" smtClean="0">
                <a:latin typeface="Arial" panose="020B0604020202020204" pitchFamily="34" charset="0"/>
              </a:rPr>
              <a:t>副标题</a:t>
            </a:r>
            <a:r>
              <a:rPr lang="en-US" altLang="zh-CN" sz="1100" smtClean="0">
                <a:latin typeface="Arial" panose="020B0604020202020204" pitchFamily="34" charset="0"/>
              </a:rPr>
              <a:t>:26-30pt</a:t>
            </a:r>
          </a:p>
          <a:p>
            <a:pPr algn="r">
              <a:lnSpc>
                <a:spcPct val="125000"/>
              </a:lnSpc>
              <a:defRPr/>
            </a:pPr>
            <a:r>
              <a:rPr lang="zh-CN" altLang="en-US" sz="1100" smtClean="0">
                <a:latin typeface="Arial" panose="020B0604020202020204" pitchFamily="34" charset="0"/>
              </a:rPr>
              <a:t>字体颜色</a:t>
            </a:r>
            <a:r>
              <a:rPr lang="en-US" altLang="zh-CN" sz="1100" smtClean="0">
                <a:latin typeface="Arial" panose="020B0604020202020204" pitchFamily="34" charset="0"/>
              </a:rPr>
              <a:t>:</a:t>
            </a:r>
            <a:r>
              <a:rPr lang="zh-CN" altLang="en-US" sz="1100" smtClean="0">
                <a:latin typeface="Arial" panose="020B0604020202020204" pitchFamily="34" charset="0"/>
              </a:rPr>
              <a:t>反白</a:t>
            </a:r>
          </a:p>
          <a:p>
            <a:pPr algn="r">
              <a:lnSpc>
                <a:spcPct val="125000"/>
              </a:lnSpc>
              <a:defRPr/>
            </a:pPr>
            <a:r>
              <a:rPr lang="zh-CN" altLang="en-US" sz="1100" smtClean="0">
                <a:latin typeface="Arial" panose="020B0604020202020204" pitchFamily="34" charset="0"/>
              </a:rPr>
              <a:t>内部使用字体 </a:t>
            </a:r>
            <a:r>
              <a:rPr lang="en-US" altLang="zh-CN" sz="1100" smtClean="0">
                <a:latin typeface="Arial" panose="020B0604020202020204" pitchFamily="34" charset="0"/>
              </a:rPr>
              <a:t>:</a:t>
            </a:r>
          </a:p>
          <a:p>
            <a:pPr algn="r">
              <a:lnSpc>
                <a:spcPct val="125000"/>
              </a:lnSpc>
              <a:defRPr/>
            </a:pPr>
            <a:r>
              <a:rPr lang="en-US" altLang="zh-CN" sz="1100" smtClean="0">
                <a:latin typeface="Arial" panose="020B0604020202020204" pitchFamily="34" charset="0"/>
              </a:rPr>
              <a:t>FrutigerNext LT Medium</a:t>
            </a:r>
          </a:p>
          <a:p>
            <a:pPr algn="r">
              <a:lnSpc>
                <a:spcPct val="125000"/>
              </a:lnSpc>
              <a:defRPr/>
            </a:pPr>
            <a:r>
              <a:rPr lang="zh-CN" altLang="en-US" sz="1100" smtClean="0">
                <a:latin typeface="Arial" panose="020B0604020202020204" pitchFamily="34" charset="0"/>
              </a:rPr>
              <a:t>外部使用字体 </a:t>
            </a:r>
            <a:r>
              <a:rPr lang="en-US" altLang="zh-CN" sz="1100" smtClean="0">
                <a:latin typeface="Arial" panose="020B0604020202020204" pitchFamily="34" charset="0"/>
              </a:rPr>
              <a:t>: Arial</a:t>
            </a:r>
            <a:endParaRPr lang="zh-CN" altLang="en-US" sz="1100" smtClean="0">
              <a:latin typeface="Arial" panose="020B0604020202020204" pitchFamily="34" charset="0"/>
            </a:endParaRPr>
          </a:p>
          <a:p>
            <a:pPr algn="r">
              <a:lnSpc>
                <a:spcPct val="125000"/>
              </a:lnSpc>
              <a:defRPr/>
            </a:pPr>
            <a:endParaRPr lang="zh-CN" altLang="en-US" sz="1100" smtClean="0">
              <a:latin typeface="Arial" panose="020B0604020202020204" pitchFamily="34" charset="0"/>
            </a:endParaRPr>
          </a:p>
          <a:p>
            <a:pPr algn="r">
              <a:lnSpc>
                <a:spcPct val="125000"/>
              </a:lnSpc>
              <a:defRPr/>
            </a:pPr>
            <a:endParaRPr lang="zh-CN" altLang="en-US" sz="1100" smtClean="0">
              <a:latin typeface="Arial" panose="020B0604020202020204" pitchFamily="34" charset="0"/>
            </a:endParaRPr>
          </a:p>
          <a:p>
            <a:pPr algn="r">
              <a:lnSpc>
                <a:spcPct val="125000"/>
              </a:lnSpc>
              <a:defRPr/>
            </a:pPr>
            <a:r>
              <a:rPr lang="zh-CN" altLang="en-US" sz="1100" smtClean="0">
                <a:latin typeface="Arial" panose="020B0604020202020204" pitchFamily="34" charset="0"/>
              </a:rPr>
              <a:t>中文标题</a:t>
            </a:r>
            <a:r>
              <a:rPr lang="en-US" altLang="zh-CN" sz="1100" smtClean="0">
                <a:latin typeface="Arial" panose="020B0604020202020204" pitchFamily="34" charset="0"/>
              </a:rPr>
              <a:t>:35-47pt</a:t>
            </a:r>
          </a:p>
          <a:p>
            <a:pPr algn="r">
              <a:lnSpc>
                <a:spcPct val="125000"/>
              </a:lnSpc>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黑体</a:t>
            </a:r>
          </a:p>
          <a:p>
            <a:pPr algn="r">
              <a:lnSpc>
                <a:spcPct val="125000"/>
              </a:lnSpc>
              <a:defRPr/>
            </a:pPr>
            <a:r>
              <a:rPr lang="en-US" altLang="zh-CN" sz="1100" smtClean="0">
                <a:latin typeface="Arial" panose="020B0604020202020204" pitchFamily="34" charset="0"/>
              </a:rPr>
              <a:t>  </a:t>
            </a:r>
            <a:r>
              <a:rPr lang="zh-CN" altLang="en-US" sz="1100" smtClean="0">
                <a:latin typeface="Arial" panose="020B0604020202020204" pitchFamily="34" charset="0"/>
              </a:rPr>
              <a:t>副标题</a:t>
            </a:r>
            <a:r>
              <a:rPr lang="en-US" altLang="zh-CN" sz="1100" smtClean="0">
                <a:latin typeface="Arial" panose="020B0604020202020204" pitchFamily="34" charset="0"/>
              </a:rPr>
              <a:t>:24-28pt</a:t>
            </a:r>
            <a:endParaRPr lang="zh-CN" altLang="en-US" sz="1100" smtClean="0">
              <a:latin typeface="Arial" panose="020B0604020202020204" pitchFamily="34" charset="0"/>
            </a:endParaRPr>
          </a:p>
          <a:p>
            <a:pPr algn="r">
              <a:lnSpc>
                <a:spcPct val="125000"/>
              </a:lnSpc>
              <a:defRPr/>
            </a:pPr>
            <a:r>
              <a:rPr lang="zh-CN" altLang="en-US" sz="1100" smtClean="0">
                <a:latin typeface="Arial" panose="020B0604020202020204" pitchFamily="34" charset="0"/>
              </a:rPr>
              <a:t>字体颜色</a:t>
            </a:r>
            <a:r>
              <a:rPr lang="en-US" altLang="zh-CN" sz="1100" smtClean="0">
                <a:latin typeface="Arial" panose="020B0604020202020204" pitchFamily="34" charset="0"/>
              </a:rPr>
              <a:t>:</a:t>
            </a:r>
            <a:r>
              <a:rPr lang="zh-CN" altLang="en-US" sz="1100" smtClean="0">
                <a:latin typeface="Arial" panose="020B0604020202020204" pitchFamily="34" charset="0"/>
              </a:rPr>
              <a:t>反白</a:t>
            </a:r>
          </a:p>
          <a:p>
            <a:pPr algn="r">
              <a:lnSpc>
                <a:spcPct val="125000"/>
              </a:lnSpc>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细黑体</a:t>
            </a:r>
          </a:p>
          <a:p>
            <a:pPr algn="r">
              <a:lnSpc>
                <a:spcPct val="125000"/>
              </a:lnSpc>
              <a:defRPr/>
            </a:pPr>
            <a:endParaRPr lang="zh-CN" altLang="en-US" sz="1100" smtClean="0">
              <a:latin typeface="Arial" panose="020B0604020202020204" pitchFamily="34" charset="0"/>
            </a:endParaRPr>
          </a:p>
          <a:p>
            <a:pPr algn="r">
              <a:lnSpc>
                <a:spcPct val="125000"/>
              </a:lnSpc>
              <a:defRPr/>
            </a:pPr>
            <a:endParaRPr lang="zh-CN" altLang="en-US" sz="1100" smtClean="0">
              <a:latin typeface="Arial" panose="020B0604020202020204" pitchFamily="34" charset="0"/>
            </a:endParaRPr>
          </a:p>
          <a:p>
            <a:pPr algn="r">
              <a:lnSpc>
                <a:spcPct val="125000"/>
              </a:lnSpc>
              <a:defRPr/>
            </a:pPr>
            <a:endParaRPr lang="zh-CN" altLang="en-US" sz="1100" smtClean="0">
              <a:latin typeface="Arial" panose="020B0604020202020204" pitchFamily="34" charset="0"/>
            </a:endParaRPr>
          </a:p>
          <a:p>
            <a:pPr algn="r">
              <a:lnSpc>
                <a:spcPct val="125000"/>
              </a:lnSpc>
              <a:spcBef>
                <a:spcPct val="50000"/>
              </a:spcBef>
              <a:defRPr/>
            </a:pPr>
            <a:endParaRPr lang="zh-CN" altLang="en-US" sz="1100" smtClean="0">
              <a:solidFill>
                <a:schemeClr val="tx1"/>
              </a:solidFill>
              <a:latin typeface="Arial" panose="020B0604020202020204" pitchFamily="34" charset="0"/>
            </a:endParaRPr>
          </a:p>
        </p:txBody>
      </p:sp>
      <p:sp>
        <p:nvSpPr>
          <p:cNvPr id="44047" name="Rectangle 15"/>
          <p:cNvSpPr>
            <a:spLocks noGrp="1" noChangeArrowheads="1"/>
          </p:cNvSpPr>
          <p:nvPr>
            <p:ph type="ctrTitle" sz="quarter"/>
          </p:nvPr>
        </p:nvSpPr>
        <p:spPr>
          <a:xfrm>
            <a:off x="636588" y="1392238"/>
            <a:ext cx="5303837"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13" y="3182938"/>
            <a:ext cx="5305425"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13" y="282575"/>
            <a:ext cx="2133600" cy="474663"/>
          </a:xfrm>
        </p:spPr>
        <p:txBody>
          <a:bodyPr lIns="80139" tIns="40069" rIns="80139" bIns="40069"/>
          <a:lstStyle>
            <a:lvl1pPr>
              <a:lnSpc>
                <a:spcPct val="100000"/>
              </a:lnSpc>
              <a:defRPr>
                <a:latin typeface="FrutigerNext LT Regular" pitchFamily="34" charset="0"/>
              </a:defRPr>
            </a:lvl1pPr>
          </a:lstStyle>
          <a:p>
            <a:pPr>
              <a:defRPr/>
            </a:pPr>
            <a:fld id="{8A62F824-96ED-41E6-AD6E-7B692E25BA72}" type="datetime1">
              <a:rPr lang="zh-CN" altLang="en-US"/>
              <a:pPr>
                <a:defRPr/>
              </a:pPr>
              <a:t>2016/8/30</a:t>
            </a:fld>
            <a:endParaRPr lang="en-US" altLang="zh-CN"/>
          </a:p>
        </p:txBody>
      </p:sp>
    </p:spTree>
    <p:extLst>
      <p:ext uri="{BB962C8B-B14F-4D97-AF65-F5344CB8AC3E}">
        <p14:creationId xmlns="" xmlns:p14="http://schemas.microsoft.com/office/powerpoint/2010/main" val="145904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3531BEC-D9AA-43AC-A77F-FCF106AAE2E7}" type="slidenum">
              <a:rPr lang="zh-CN" altLang="en-US"/>
              <a:pPr>
                <a:defRPr/>
              </a:pPr>
              <a:t>‹#›</a:t>
            </a:fld>
            <a:endParaRPr lang="zh-CN" altLang="en-US"/>
          </a:p>
        </p:txBody>
      </p:sp>
    </p:spTree>
    <p:extLst>
      <p:ext uri="{BB962C8B-B14F-4D97-AF65-F5344CB8AC3E}">
        <p14:creationId xmlns="" xmlns:p14="http://schemas.microsoft.com/office/powerpoint/2010/main" val="1303995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63BA549-C71F-41C9-B955-389F44780CE4}" type="slidenum">
              <a:rPr lang="zh-CN" altLang="en-US"/>
              <a:pPr>
                <a:defRPr/>
              </a:pPr>
              <a:t>‹#›</a:t>
            </a:fld>
            <a:endParaRPr lang="zh-CN" altLang="en-US"/>
          </a:p>
        </p:txBody>
      </p:sp>
    </p:spTree>
    <p:extLst>
      <p:ext uri="{BB962C8B-B14F-4D97-AF65-F5344CB8AC3E}">
        <p14:creationId xmlns="" xmlns:p14="http://schemas.microsoft.com/office/powerpoint/2010/main" val="4031954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F8D2494-98E2-4EB6-8DD3-350D36FD0DB6}" type="slidenum">
              <a:rPr lang="zh-CN" altLang="en-US"/>
              <a:pPr>
                <a:defRPr/>
              </a:pPr>
              <a:t>‹#›</a:t>
            </a:fld>
            <a:endParaRPr lang="zh-CN" altLang="en-US"/>
          </a:p>
        </p:txBody>
      </p:sp>
    </p:spTree>
    <p:extLst>
      <p:ext uri="{BB962C8B-B14F-4D97-AF65-F5344CB8AC3E}">
        <p14:creationId xmlns="" xmlns:p14="http://schemas.microsoft.com/office/powerpoint/2010/main" val="349076791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1"/>
            <a:ext cx="3853962"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2839" y="1295401"/>
            <a:ext cx="3853962"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14B98D3-D88A-4200-B6C7-1B57FCF04775}" type="slidenum">
              <a:rPr lang="zh-CN" altLang="en-US"/>
              <a:pPr>
                <a:defRPr/>
              </a:pPr>
              <a:t>‹#›</a:t>
            </a:fld>
            <a:endParaRPr lang="zh-CN" altLang="en-US"/>
          </a:p>
        </p:txBody>
      </p:sp>
    </p:spTree>
    <p:extLst>
      <p:ext uri="{BB962C8B-B14F-4D97-AF65-F5344CB8AC3E}">
        <p14:creationId xmlns="" xmlns:p14="http://schemas.microsoft.com/office/powerpoint/2010/main" val="2519756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63ED3A40-6437-4AD1-9DA8-540033893640}" type="slidenum">
              <a:rPr lang="zh-CN" altLang="en-US"/>
              <a:pPr>
                <a:defRPr/>
              </a:pPr>
              <a:t>‹#›</a:t>
            </a:fld>
            <a:endParaRPr lang="zh-CN" altLang="en-US"/>
          </a:p>
        </p:txBody>
      </p:sp>
    </p:spTree>
    <p:extLst>
      <p:ext uri="{BB962C8B-B14F-4D97-AF65-F5344CB8AC3E}">
        <p14:creationId xmlns="" xmlns:p14="http://schemas.microsoft.com/office/powerpoint/2010/main" val="2937183354"/>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A3A0061C-C927-4B08-92C9-73A0610D45A8}" type="slidenum">
              <a:rPr lang="zh-CN" altLang="en-US"/>
              <a:pPr>
                <a:defRPr/>
              </a:pPr>
              <a:t>‹#›</a:t>
            </a:fld>
            <a:endParaRPr lang="zh-CN" altLang="en-US"/>
          </a:p>
        </p:txBody>
      </p:sp>
    </p:spTree>
    <p:extLst>
      <p:ext uri="{BB962C8B-B14F-4D97-AF65-F5344CB8AC3E}">
        <p14:creationId xmlns="" xmlns:p14="http://schemas.microsoft.com/office/powerpoint/2010/main" val="3405324554"/>
      </p:ext>
    </p:extLst>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B753279C-BF94-48A4-8B5A-13D862C9CF6D}" type="slidenum">
              <a:rPr lang="zh-CN" altLang="en-US"/>
              <a:pPr>
                <a:defRPr/>
              </a:pPr>
              <a:t>‹#›</a:t>
            </a:fld>
            <a:endParaRPr lang="zh-CN" altLang="en-US"/>
          </a:p>
        </p:txBody>
      </p:sp>
    </p:spTree>
    <p:extLst>
      <p:ext uri="{BB962C8B-B14F-4D97-AF65-F5344CB8AC3E}">
        <p14:creationId xmlns="" xmlns:p14="http://schemas.microsoft.com/office/powerpoint/2010/main" val="2179974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C36CE6A-A662-4506-88E6-7856ADFA7C4E}" type="slidenum">
              <a:rPr lang="zh-CN" altLang="en-US"/>
              <a:pPr>
                <a:defRPr/>
              </a:pPr>
              <a:t>‹#›</a:t>
            </a:fld>
            <a:endParaRPr lang="zh-CN" altLang="en-US"/>
          </a:p>
        </p:txBody>
      </p:sp>
    </p:spTree>
    <p:extLst>
      <p:ext uri="{BB962C8B-B14F-4D97-AF65-F5344CB8AC3E}">
        <p14:creationId xmlns="" xmlns:p14="http://schemas.microsoft.com/office/powerpoint/2010/main" val="1369693209"/>
      </p:ext>
    </p:extLst>
  </p:cSld>
  <p:clrMapOvr>
    <a:masterClrMapping/>
  </p:clrMapOvr>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EE557EE-69D9-467D-A8FF-CE7D83C930C2}" type="slidenum">
              <a:rPr lang="zh-CN" altLang="en-US"/>
              <a:pPr>
                <a:defRPr/>
              </a:pPr>
              <a:t>‹#›</a:t>
            </a:fld>
            <a:endParaRPr lang="zh-CN" altLang="en-US"/>
          </a:p>
        </p:txBody>
      </p:sp>
    </p:spTree>
    <p:extLst>
      <p:ext uri="{BB962C8B-B14F-4D97-AF65-F5344CB8AC3E}">
        <p14:creationId xmlns="" xmlns:p14="http://schemas.microsoft.com/office/powerpoint/2010/main" val="1881614861"/>
      </p:ext>
    </p:extLst>
  </p:cSld>
  <p:clrMapOvr>
    <a:masterClrMapping/>
  </p:clrMapOvr>
  <p:hf sldNum="0"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4DB93C8-1E8A-4989-B180-5BEBDA9314AE}" type="slidenum">
              <a:rPr lang="zh-CN" altLang="en-US"/>
              <a:pPr>
                <a:defRPr/>
              </a:pPr>
              <a:t>‹#›</a:t>
            </a:fld>
            <a:endParaRPr lang="zh-CN" altLang="en-US"/>
          </a:p>
        </p:txBody>
      </p:sp>
    </p:spTree>
    <p:extLst>
      <p:ext uri="{BB962C8B-B14F-4D97-AF65-F5344CB8AC3E}">
        <p14:creationId xmlns="" xmlns:p14="http://schemas.microsoft.com/office/powerpoint/2010/main" val="30553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A034A8E3-2A9E-47BA-B745-673845782B3D}" type="slidenum">
              <a:rPr lang="de-DE" altLang="zh-CN"/>
              <a:pPr>
                <a:defRPr/>
              </a:pPr>
              <a:t>‹#›</a:t>
            </a:fld>
            <a:endParaRPr lang="en-GB" altLang="zh-CN"/>
          </a:p>
        </p:txBody>
      </p:sp>
    </p:spTree>
    <p:extLst>
      <p:ext uri="{BB962C8B-B14F-4D97-AF65-F5344CB8AC3E}">
        <p14:creationId xmlns="" xmlns:p14="http://schemas.microsoft.com/office/powerpoint/2010/main" val="985251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5821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031523" cy="58213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7041EB9-4309-4D49-B7AF-AC247EF265B3}" type="datetimeFigureOut">
              <a:rPr lang="zh-CN" altLang="en-US"/>
              <a:pPr>
                <a:defRPr/>
              </a:pPr>
              <a:t>2016/8/30</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D891E8A-4AA4-4929-8B7F-6A446B4E1755}" type="slidenum">
              <a:rPr lang="zh-CN" altLang="en-US"/>
              <a:pPr>
                <a:defRPr/>
              </a:pPr>
              <a:t>‹#›</a:t>
            </a:fld>
            <a:endParaRPr lang="zh-CN" altLang="en-US"/>
          </a:p>
        </p:txBody>
      </p:sp>
    </p:spTree>
    <p:extLst>
      <p:ext uri="{BB962C8B-B14F-4D97-AF65-F5344CB8AC3E}">
        <p14:creationId xmlns="" xmlns:p14="http://schemas.microsoft.com/office/powerpoint/2010/main" val="1096894429"/>
      </p:ext>
    </p:extLst>
  </p:cSld>
  <p:clrMapOvr>
    <a:masterClrMapping/>
  </p:clrMapOvr>
  <p:hf sldNum="0"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304800"/>
            <a:ext cx="8229600" cy="58213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21852FF-0852-4507-9981-9E6F87A5F127}" type="slidenum">
              <a:rPr lang="en-US" altLang="zh-CN"/>
              <a:pPr>
                <a:defRPr/>
              </a:pPr>
              <a:t>‹#›</a:t>
            </a:fld>
            <a:endParaRPr lang="en-US" altLang="zh-CN"/>
          </a:p>
        </p:txBody>
      </p:sp>
    </p:spTree>
    <p:extLst>
      <p:ext uri="{BB962C8B-B14F-4D97-AF65-F5344CB8AC3E}">
        <p14:creationId xmlns="" xmlns:p14="http://schemas.microsoft.com/office/powerpoint/2010/main" val="4067872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04800"/>
            <a:ext cx="8229600" cy="762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1"/>
            <a:ext cx="7848600" cy="4830763"/>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r>
              <a:rPr lang="de-DE" altLang="zh-CN"/>
              <a:t>Page </a:t>
            </a:r>
            <a:fld id="{836CCCF2-2181-4EAB-A946-E4E2379ED107}" type="slidenum">
              <a:rPr lang="de-DE" altLang="zh-CN"/>
              <a:pPr>
                <a:defRPr/>
              </a:pPr>
              <a:t>‹#›</a:t>
            </a:fld>
            <a:endParaRPr lang="en-GB"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552E21-C707-46F7-A763-FAF1912F28DB}" type="slidenum">
              <a:rPr lang="en-US" altLang="zh-CN"/>
              <a:pPr>
                <a:defRPr/>
              </a:pPr>
              <a:t>‹#›</a:t>
            </a:fld>
            <a:endParaRPr lang="en-US" altLang="zh-CN"/>
          </a:p>
        </p:txBody>
      </p:sp>
    </p:spTree>
    <p:extLst>
      <p:ext uri="{BB962C8B-B14F-4D97-AF65-F5344CB8AC3E}">
        <p14:creationId xmlns="" xmlns:p14="http://schemas.microsoft.com/office/powerpoint/2010/main" val="369999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5_空白">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lvl1pPr>
              <a:defRPr sz="3600" b="1">
                <a:latin typeface="+mn-ea"/>
                <a:ea typeface="+mn-ea"/>
              </a:defRPr>
            </a:lvl1p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FC68922-08E6-4C69-9552-8D62433737EA}" type="slidenum">
              <a:rPr lang="en-US" altLang="zh-CN"/>
              <a:pPr>
                <a:defRPr/>
              </a:pPr>
              <a:t>‹#›</a:t>
            </a:fld>
            <a:endParaRPr lang="en-US" altLang="zh-CN"/>
          </a:p>
        </p:txBody>
      </p:sp>
    </p:spTree>
    <p:extLst>
      <p:ext uri="{BB962C8B-B14F-4D97-AF65-F5344CB8AC3E}">
        <p14:creationId xmlns="" xmlns:p14="http://schemas.microsoft.com/office/powerpoint/2010/main" val="1196718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4E18F61-6994-436D-B073-FA529B693D09}" type="datetime1">
              <a:rPr lang="zh-CN" altLang="en-US"/>
              <a:pPr>
                <a:defRPr/>
              </a:pPr>
              <a:t>2016/8/30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F5B92E-ADD9-4255-8346-550992DE6C20}" type="slidenum">
              <a:rPr lang="en-US" altLang="zh-CN"/>
              <a:pPr>
                <a:defRPr/>
              </a:pPr>
              <a:t>‹#›</a:t>
            </a:fld>
            <a:endParaRPr lang="en-US" altLang="zh-CN"/>
          </a:p>
        </p:txBody>
      </p:sp>
    </p:spTree>
    <p:extLst>
      <p:ext uri="{BB962C8B-B14F-4D97-AF65-F5344CB8AC3E}">
        <p14:creationId xmlns="" xmlns:p14="http://schemas.microsoft.com/office/powerpoint/2010/main" val="1755014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5FB802BE-A710-496D-A4AC-7DE7C55BB9E3}" type="datetime1">
              <a:rPr lang="zh-CN" altLang="en-US"/>
              <a:pPr>
                <a:defRPr/>
              </a:pPr>
              <a:t>2016/8/30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E53AFE-6D90-49F5-A803-BFBEC8F6216D}" type="slidenum">
              <a:rPr lang="en-US" altLang="zh-CN"/>
              <a:pPr>
                <a:defRPr/>
              </a:pPr>
              <a:t>‹#›</a:t>
            </a:fld>
            <a:endParaRPr lang="en-US" altLang="zh-CN"/>
          </a:p>
        </p:txBody>
      </p:sp>
    </p:spTree>
    <p:extLst>
      <p:ext uri="{BB962C8B-B14F-4D97-AF65-F5344CB8AC3E}">
        <p14:creationId xmlns="" xmlns:p14="http://schemas.microsoft.com/office/powerpoint/2010/main" val="3557275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5"/>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ED7A01E5-5393-4D70-AFCF-5D903CB68C01}" type="datetime1">
              <a:rPr lang="zh-CN" altLang="en-US"/>
              <a:pPr>
                <a:defRPr/>
              </a:pPr>
              <a:t>2016/8/30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15E660-0A9B-4D59-B5FD-55A13C5D0102}" type="slidenum">
              <a:rPr lang="en-US" altLang="zh-CN"/>
              <a:pPr>
                <a:defRPr/>
              </a:pPr>
              <a:t>‹#›</a:t>
            </a:fld>
            <a:endParaRPr lang="en-US" altLang="zh-CN"/>
          </a:p>
        </p:txBody>
      </p:sp>
    </p:spTree>
    <p:extLst>
      <p:ext uri="{BB962C8B-B14F-4D97-AF65-F5344CB8AC3E}">
        <p14:creationId xmlns="" xmlns:p14="http://schemas.microsoft.com/office/powerpoint/2010/main" val="1459558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1"/>
            <a:ext cx="3853962"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2839" y="1295401"/>
            <a:ext cx="3853962"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618B124A-D2DF-4F67-B04E-0ED68095362C}" type="datetime1">
              <a:rPr lang="zh-CN" altLang="en-US"/>
              <a:pPr>
                <a:defRPr/>
              </a:pPr>
              <a:t>2016/8/30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2B666B-938D-4352-A47C-970BA5741FA5}" type="slidenum">
              <a:rPr lang="en-US" altLang="zh-CN"/>
              <a:pPr>
                <a:defRPr/>
              </a:pPr>
              <a:t>‹#›</a:t>
            </a:fld>
            <a:endParaRPr lang="en-US" altLang="zh-CN"/>
          </a:p>
        </p:txBody>
      </p:sp>
    </p:spTree>
    <p:extLst>
      <p:ext uri="{BB962C8B-B14F-4D97-AF65-F5344CB8AC3E}">
        <p14:creationId xmlns="" xmlns:p14="http://schemas.microsoft.com/office/powerpoint/2010/main" val="1851937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272"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272"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5640D160-93A6-40D2-A287-8EBD3C5A5D86}" type="datetime1">
              <a:rPr lang="zh-CN" altLang="en-US"/>
              <a:pPr>
                <a:defRPr/>
              </a:pPr>
              <a:t>2016/8/30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8725A08-5964-4635-9A71-63840048970A}" type="slidenum">
              <a:rPr lang="en-US" altLang="zh-CN"/>
              <a:pPr>
                <a:defRPr/>
              </a:pPr>
              <a:t>‹#›</a:t>
            </a:fld>
            <a:endParaRPr lang="en-US" altLang="zh-CN"/>
          </a:p>
        </p:txBody>
      </p:sp>
    </p:spTree>
    <p:extLst>
      <p:ext uri="{BB962C8B-B14F-4D97-AF65-F5344CB8AC3E}">
        <p14:creationId xmlns="" xmlns:p14="http://schemas.microsoft.com/office/powerpoint/2010/main" val="38289055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B0E5A848-A402-4DDC-9CB4-E4771F7C69F7}" type="datetime1">
              <a:rPr lang="zh-CN" altLang="en-US"/>
              <a:pPr>
                <a:defRPr/>
              </a:pPr>
              <a:t>2016/8/30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2254A2-C197-4691-B168-23F6525336E7}" type="slidenum">
              <a:rPr lang="en-US" altLang="zh-CN"/>
              <a:pPr>
                <a:defRPr/>
              </a:pPr>
              <a:t>‹#›</a:t>
            </a:fld>
            <a:endParaRPr lang="en-US" altLang="zh-CN"/>
          </a:p>
        </p:txBody>
      </p:sp>
    </p:spTree>
    <p:extLst>
      <p:ext uri="{BB962C8B-B14F-4D97-AF65-F5344CB8AC3E}">
        <p14:creationId xmlns="" xmlns:p14="http://schemas.microsoft.com/office/powerpoint/2010/main" val="13335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3" y="1641475"/>
            <a:ext cx="3887787"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0" y="1641475"/>
            <a:ext cx="38893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t>Page </a:t>
            </a:r>
            <a:fld id="{1F0862F2-C595-4779-A637-BFFDB6AD522F}" type="slidenum">
              <a:rPr lang="de-DE" altLang="zh-CN"/>
              <a:pPr>
                <a:defRPr/>
              </a:pPr>
              <a:t>‹#›</a:t>
            </a:fld>
            <a:endParaRPr lang="en-GB" altLang="zh-CN"/>
          </a:p>
        </p:txBody>
      </p:sp>
    </p:spTree>
    <p:extLst>
      <p:ext uri="{BB962C8B-B14F-4D97-AF65-F5344CB8AC3E}">
        <p14:creationId xmlns="" xmlns:p14="http://schemas.microsoft.com/office/powerpoint/2010/main" val="2008677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CD2D903-6C43-4D11-9EDD-672A8E80115D}" type="datetime1">
              <a:rPr lang="zh-CN" altLang="en-US"/>
              <a:pPr>
                <a:defRPr/>
              </a:pPr>
              <a:t>2016/8/30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4170946-470F-4983-8AA9-D0A238360CB0}" type="slidenum">
              <a:rPr lang="en-US" altLang="zh-CN"/>
              <a:pPr>
                <a:defRPr/>
              </a:pPr>
              <a:t>‹#›</a:t>
            </a:fld>
            <a:endParaRPr lang="en-US" altLang="zh-CN"/>
          </a:p>
        </p:txBody>
      </p:sp>
    </p:spTree>
    <p:extLst>
      <p:ext uri="{BB962C8B-B14F-4D97-AF65-F5344CB8AC3E}">
        <p14:creationId xmlns="" xmlns:p14="http://schemas.microsoft.com/office/powerpoint/2010/main" val="2268855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538" y="273052"/>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2"/>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06410362-0AFC-4B88-BFB2-4BC4D39D2AEC}" type="datetime1">
              <a:rPr lang="zh-CN" altLang="en-US"/>
              <a:pPr>
                <a:defRPr/>
              </a:pPr>
              <a:t>2016/8/30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F0F199D-248F-403A-BFAA-753C0434E6EE}" type="slidenum">
              <a:rPr lang="en-US" altLang="zh-CN"/>
              <a:pPr>
                <a:defRPr/>
              </a:pPr>
              <a:t>‹#›</a:t>
            </a:fld>
            <a:endParaRPr lang="en-US" altLang="zh-CN"/>
          </a:p>
        </p:txBody>
      </p:sp>
    </p:spTree>
    <p:extLst>
      <p:ext uri="{BB962C8B-B14F-4D97-AF65-F5344CB8AC3E}">
        <p14:creationId xmlns="" xmlns:p14="http://schemas.microsoft.com/office/powerpoint/2010/main" val="1605538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49C8E38-966C-4A25-A631-6722EEEB8221}" type="datetime1">
              <a:rPr lang="zh-CN" altLang="en-US"/>
              <a:pPr>
                <a:defRPr/>
              </a:pPr>
              <a:t>2016/8/30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740B50-B427-4567-951D-7103C603F88F}" type="slidenum">
              <a:rPr lang="en-US" altLang="zh-CN"/>
              <a:pPr>
                <a:defRPr/>
              </a:pPr>
              <a:t>‹#›</a:t>
            </a:fld>
            <a:endParaRPr lang="en-US" altLang="zh-CN"/>
          </a:p>
        </p:txBody>
      </p:sp>
    </p:spTree>
    <p:extLst>
      <p:ext uri="{BB962C8B-B14F-4D97-AF65-F5344CB8AC3E}">
        <p14:creationId xmlns="" xmlns:p14="http://schemas.microsoft.com/office/powerpoint/2010/main" val="293846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98444C29-1690-464D-A042-8D8D7B0514E8}" type="datetime1">
              <a:rPr lang="zh-CN" altLang="en-US"/>
              <a:pPr>
                <a:defRPr/>
              </a:pPr>
              <a:t>2016/8/30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381287-D6B0-4BA2-B34F-95CCF92D6436}" type="slidenum">
              <a:rPr lang="en-US" altLang="zh-CN"/>
              <a:pPr>
                <a:defRPr/>
              </a:pPr>
              <a:t>‹#›</a:t>
            </a:fld>
            <a:endParaRPr lang="en-US" altLang="zh-CN"/>
          </a:p>
        </p:txBody>
      </p:sp>
    </p:spTree>
    <p:extLst>
      <p:ext uri="{BB962C8B-B14F-4D97-AF65-F5344CB8AC3E}">
        <p14:creationId xmlns="" xmlns:p14="http://schemas.microsoft.com/office/powerpoint/2010/main" val="18261485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5821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304800"/>
            <a:ext cx="6031523" cy="58213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6565FAC-D80C-4CA1-B92A-68104936E882}" type="datetime1">
              <a:rPr lang="zh-CN" altLang="en-US"/>
              <a:pPr>
                <a:defRPr/>
              </a:pPr>
              <a:t>2016/8/30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ED7A25-BF8B-40EC-9DDF-5311365073E8}" type="slidenum">
              <a:rPr lang="en-US" altLang="zh-CN"/>
              <a:pPr>
                <a:defRPr/>
              </a:pPr>
              <a:t>‹#›</a:t>
            </a:fld>
            <a:endParaRPr lang="en-US" altLang="zh-CN"/>
          </a:p>
        </p:txBody>
      </p:sp>
    </p:spTree>
    <p:extLst>
      <p:ext uri="{BB962C8B-B14F-4D97-AF65-F5344CB8AC3E}">
        <p14:creationId xmlns="" xmlns:p14="http://schemas.microsoft.com/office/powerpoint/2010/main" val="90271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6361113" y="6489700"/>
            <a:ext cx="1139825" cy="225425"/>
          </a:xfrm>
        </p:spPr>
        <p:txBody>
          <a:bodyPr/>
          <a:lstStyle>
            <a:lvl1pPr>
              <a:defRPr/>
            </a:lvl1pPr>
          </a:lstStyle>
          <a:p>
            <a:pPr>
              <a:defRPr/>
            </a:pPr>
            <a:r>
              <a:rPr lang="de-DE" altLang="zh-CN"/>
              <a:t>Page </a:t>
            </a:r>
            <a:fld id="{C84C8DD8-FBA3-42F8-BA44-4B7A3F6AFC66}" type="slidenum">
              <a:rPr lang="de-DE" altLang="zh-CN"/>
              <a:pPr>
                <a:defRPr/>
              </a:pPr>
              <a:t>‹#›</a:t>
            </a:fld>
            <a:endParaRPr lang="en-GB" altLang="zh-CN"/>
          </a:p>
        </p:txBody>
      </p:sp>
    </p:spTree>
    <p:extLst>
      <p:ext uri="{BB962C8B-B14F-4D97-AF65-F5344CB8AC3E}">
        <p14:creationId xmlns="" xmlns:p14="http://schemas.microsoft.com/office/powerpoint/2010/main" val="242560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2891479C-826D-480B-80F9-B9558BA3E956}" type="slidenum">
              <a:rPr lang="de-DE" altLang="zh-CN"/>
              <a:pPr>
                <a:defRPr/>
              </a:pPr>
              <a:t>‹#›</a:t>
            </a:fld>
            <a:endParaRPr lang="en-GB" altLang="zh-CN"/>
          </a:p>
        </p:txBody>
      </p:sp>
    </p:spTree>
    <p:extLst>
      <p:ext uri="{BB962C8B-B14F-4D97-AF65-F5344CB8AC3E}">
        <p14:creationId xmlns="" xmlns:p14="http://schemas.microsoft.com/office/powerpoint/2010/main" val="109519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52463" y="430213"/>
            <a:ext cx="7745412" cy="871537"/>
          </a:xfrm>
        </p:spPr>
        <p:txBody>
          <a:bodyPr/>
          <a:lstStyle/>
          <a:p>
            <a:r>
              <a:rPr lang="zh-CN" altLang="en-US" smtClean="0"/>
              <a:t>单击此处编辑母版标题样式</a:t>
            </a:r>
            <a:endParaRPr lang="en-US"/>
          </a:p>
        </p:txBody>
      </p:sp>
      <p:sp>
        <p:nvSpPr>
          <p:cNvPr id="3" name="文本占位符 2"/>
          <p:cNvSpPr>
            <a:spLocks noGrp="1"/>
          </p:cNvSpPr>
          <p:nvPr>
            <p:ph type="body" sz="half" idx="1"/>
          </p:nvPr>
        </p:nvSpPr>
        <p:spPr>
          <a:xfrm>
            <a:off x="652463" y="1641475"/>
            <a:ext cx="388778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quarter" idx="2"/>
          </p:nvPr>
        </p:nvSpPr>
        <p:spPr>
          <a:xfrm>
            <a:off x="4692650" y="1641475"/>
            <a:ext cx="38893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内容占位符 4"/>
          <p:cNvSpPr>
            <a:spLocks noGrp="1"/>
          </p:cNvSpPr>
          <p:nvPr>
            <p:ph sz="quarter" idx="3"/>
          </p:nvPr>
        </p:nvSpPr>
        <p:spPr>
          <a:xfrm>
            <a:off x="4692650" y="3814763"/>
            <a:ext cx="38893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t>Page </a:t>
            </a:r>
            <a:fld id="{09A39B01-9FD8-46FE-86C1-73AB665DA141}" type="slidenum">
              <a:rPr lang="de-DE" altLang="zh-CN"/>
              <a:pPr>
                <a:defRPr/>
              </a:pPr>
              <a:t>‹#›</a:t>
            </a:fld>
            <a:endParaRPr lang="en-GB" altLang="zh-CN"/>
          </a:p>
        </p:txBody>
      </p:sp>
    </p:spTree>
    <p:extLst>
      <p:ext uri="{BB962C8B-B14F-4D97-AF65-F5344CB8AC3E}">
        <p14:creationId xmlns="" xmlns:p14="http://schemas.microsoft.com/office/powerpoint/2010/main" val="105951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2463" y="430213"/>
            <a:ext cx="7745412"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3" y="1641475"/>
            <a:ext cx="7929562"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017F45B3-9307-4E56-A34F-249CC7666B6D}" type="slidenum">
              <a:rPr lang="de-DE" altLang="zh-CN"/>
              <a:pPr>
                <a:defRPr/>
              </a:pPr>
              <a:t>‹#›</a:t>
            </a:fld>
            <a:endParaRPr lang="en-GB" altLang="zh-CN"/>
          </a:p>
        </p:txBody>
      </p:sp>
    </p:spTree>
    <p:extLst>
      <p:ext uri="{BB962C8B-B14F-4D97-AF65-F5344CB8AC3E}">
        <p14:creationId xmlns="" xmlns:p14="http://schemas.microsoft.com/office/powerpoint/2010/main" val="323104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t>Page </a:t>
            </a:r>
            <a:fld id="{5DDCB9B3-53F9-49C4-9568-3423CE95C861}" type="slidenum">
              <a:rPr lang="de-DE" altLang="zh-CN"/>
              <a:pPr>
                <a:defRPr/>
              </a:pPr>
              <a:t>‹#›</a:t>
            </a:fld>
            <a:endParaRPr lang="en-GB" altLang="zh-CN"/>
          </a:p>
        </p:txBody>
      </p:sp>
    </p:spTree>
    <p:extLst>
      <p:ext uri="{BB962C8B-B14F-4D97-AF65-F5344CB8AC3E}">
        <p14:creationId xmlns="" xmlns:p14="http://schemas.microsoft.com/office/powerpoint/2010/main" val="2502758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a:lvl1pPr>
          </a:lstStyle>
          <a:p>
            <a:pPr>
              <a:defRPr/>
            </a:pPr>
            <a:endParaRPr lang="en-US" altLang="zh-CN"/>
          </a:p>
        </p:txBody>
      </p:sp>
      <p:sp>
        <p:nvSpPr>
          <p:cNvPr id="5" name="Rectangle 6"/>
          <p:cNvSpPr>
            <a:spLocks noGrp="1" noChangeArrowheads="1"/>
          </p:cNvSpPr>
          <p:nvPr>
            <p:ph type="sldNum" sz="quarter" idx="12"/>
          </p:nvPr>
        </p:nvSpPr>
        <p:spPr>
          <a:xfrm>
            <a:off x="6877050" y="6337300"/>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9448FC99-9993-4B42-8474-16229D39B35A}" type="slidenum">
              <a:rPr lang="en-US" altLang="zh-CN"/>
              <a:pPr>
                <a:defRPr/>
              </a:pPr>
              <a:t>‹#›</a:t>
            </a:fld>
            <a:endParaRPr lang="en-US" altLang="zh-CN"/>
          </a:p>
        </p:txBody>
      </p:sp>
    </p:spTree>
    <p:extLst>
      <p:ext uri="{BB962C8B-B14F-4D97-AF65-F5344CB8AC3E}">
        <p14:creationId xmlns="" xmlns:p14="http://schemas.microsoft.com/office/powerpoint/2010/main" val="320576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6.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0" y="6224588"/>
            <a:ext cx="9150350" cy="63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Text Box 8"/>
          <p:cNvSpPr txBox="1">
            <a:spLocks noChangeArrowheads="1"/>
          </p:cNvSpPr>
          <p:nvPr/>
        </p:nvSpPr>
        <p:spPr bwMode="auto">
          <a:xfrm>
            <a:off x="652463" y="6438900"/>
            <a:ext cx="2619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0124" tIns="40063" rIns="80124" bIns="40063">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1200" smtClean="0">
                <a:solidFill>
                  <a:schemeClr val="tx1"/>
                </a:solidFill>
                <a:latin typeface="FrutigerNext LT Bold" pitchFamily="1" charset="0"/>
                <a:ea typeface="MS PGothic" panose="020B0600070205080204" pitchFamily="34" charset="-128"/>
              </a:rPr>
              <a:t>HUAWEI TECHNOLOGIES CO., LTD.</a:t>
            </a:r>
            <a:endParaRPr lang="en-US" altLang="zh-CN" sz="2200" smtClean="0">
              <a:solidFill>
                <a:schemeClr val="tx1"/>
              </a:solidFill>
              <a:latin typeface="Arial" panose="020B0604020202020204" pitchFamily="34" charset="0"/>
              <a:ea typeface="MS PGothic" panose="020B0600070205080204" pitchFamily="34" charset="-128"/>
            </a:endParaRPr>
          </a:p>
        </p:txBody>
      </p:sp>
      <p:pic>
        <p:nvPicPr>
          <p:cNvPr id="1028" name="Picture 9" descr="8"/>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508875" y="6399213"/>
            <a:ext cx="1311275"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82" name="Rectangle 10"/>
          <p:cNvSpPr>
            <a:spLocks noGrp="1" noChangeArrowheads="1"/>
          </p:cNvSpPr>
          <p:nvPr>
            <p:ph type="dt" sz="half" idx="2"/>
          </p:nvPr>
        </p:nvSpPr>
        <p:spPr bwMode="auto">
          <a:xfrm>
            <a:off x="6361113" y="6489700"/>
            <a:ext cx="2097087"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chemeClr val="tx1"/>
                </a:solidFill>
                <a:latin typeface="FrutigerNext LT Bold" pitchFamily="1" charset="0"/>
                <a:ea typeface="MS PGothic" panose="020B0600070205080204" pitchFamily="34" charset="-128"/>
              </a:defRPr>
            </a:lvl1pPr>
          </a:lstStyle>
          <a:p>
            <a:pPr>
              <a:defRPr/>
            </a:pPr>
            <a:r>
              <a:rPr lang="de-DE" altLang="zh-CN"/>
              <a:t>Page </a:t>
            </a:r>
            <a:fld id="{B51A90A5-7566-4396-B652-36B4802EBE6B}" type="slidenum">
              <a:rPr lang="de-DE" altLang="zh-CN"/>
              <a:pPr>
                <a:defRPr/>
              </a:pPr>
              <a:t>‹#›</a:t>
            </a:fld>
            <a:endParaRPr lang="en-GB" altLang="zh-CN"/>
          </a:p>
        </p:txBody>
      </p:sp>
      <p:sp>
        <p:nvSpPr>
          <p:cNvPr id="1030" name="Rectangle 13"/>
          <p:cNvSpPr>
            <a:spLocks noGrp="1" noChangeArrowheads="1"/>
          </p:cNvSpPr>
          <p:nvPr>
            <p:ph type="title"/>
          </p:nvPr>
        </p:nvSpPr>
        <p:spPr bwMode="auto">
          <a:xfrm>
            <a:off x="652463" y="285750"/>
            <a:ext cx="7745412" cy="871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1031" name="Rectangle 21"/>
          <p:cNvSpPr>
            <a:spLocks noChangeArrowheads="1"/>
          </p:cNvSpPr>
          <p:nvPr/>
        </p:nvSpPr>
        <p:spPr bwMode="auto">
          <a:xfrm>
            <a:off x="3892550" y="6438900"/>
            <a:ext cx="16256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80092" tIns="40044" rIns="80092" bIns="40044">
            <a:spAutoFit/>
          </a:bodyPr>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1200" smtClean="0">
                <a:solidFill>
                  <a:schemeClr val="tx1"/>
                </a:solidFill>
                <a:latin typeface="FrutigerNext LT Bold" pitchFamily="1" charset="0"/>
                <a:ea typeface="MS PGothic" panose="020B0600070205080204" pitchFamily="34" charset="-128"/>
              </a:rPr>
              <a:t>Huawei Confidential </a:t>
            </a:r>
          </a:p>
        </p:txBody>
      </p:sp>
      <p:sp>
        <p:nvSpPr>
          <p:cNvPr id="1032" name="Rectangle 22"/>
          <p:cNvSpPr>
            <a:spLocks noChangeArrowheads="1"/>
          </p:cNvSpPr>
          <p:nvPr/>
        </p:nvSpPr>
        <p:spPr bwMode="auto">
          <a:xfrm>
            <a:off x="-1908175" y="528638"/>
            <a:ext cx="1844675" cy="530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0124" tIns="40063" rIns="80124" bIns="40063"/>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英文标题</a:t>
            </a:r>
            <a:r>
              <a:rPr lang="en-US" altLang="zh-CN" sz="1100" smtClean="0">
                <a:latin typeface="Arial" panose="020B0604020202020204" pitchFamily="34" charset="0"/>
              </a:rPr>
              <a:t>:32-35pt  </a:t>
            </a: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颜色</a:t>
            </a:r>
            <a:r>
              <a:rPr lang="en-US" altLang="zh-CN" sz="1100" smtClean="0">
                <a:latin typeface="Arial" panose="020B0604020202020204" pitchFamily="34" charset="0"/>
              </a:rPr>
              <a:t>: R153 G0 B0</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FrutigerNext LT Regular" pitchFamily="34" charset="0"/>
              </a:rPr>
              <a:t>内部使用字体 </a:t>
            </a:r>
            <a:r>
              <a:rPr lang="en-US" altLang="zh-CN" sz="1100" smtClean="0">
                <a:latin typeface="FrutigerNext LT Regular" pitchFamily="34" charset="0"/>
              </a:rPr>
              <a:t>:</a:t>
            </a:r>
          </a:p>
          <a:p>
            <a:pPr algn="r" eaLnBrk="1" hangingPunct="1">
              <a:lnSpc>
                <a:spcPct val="125000"/>
              </a:lnSpc>
              <a:buClr>
                <a:schemeClr val="bg2"/>
              </a:buClr>
              <a:buSzPct val="60000"/>
              <a:buFont typeface="Wingdings" panose="05000000000000000000" pitchFamily="2" charset="2"/>
              <a:buNone/>
              <a:defRPr/>
            </a:pPr>
            <a:r>
              <a:rPr lang="en-US" altLang="zh-CN" sz="1100" smtClean="0">
                <a:latin typeface="FrutigerNext LT Regular" pitchFamily="34" charset="0"/>
              </a:rPr>
              <a:t>FrutigerNext LT Medium</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FrutigerNext LT Regular" pitchFamily="34" charset="0"/>
              </a:rPr>
              <a:t>外部使用字体 </a:t>
            </a:r>
            <a:r>
              <a:rPr lang="en-US" altLang="zh-CN" sz="1100" smtClean="0">
                <a:latin typeface="FrutigerNext LT Regular" pitchFamily="34" charset="0"/>
              </a:rPr>
              <a:t>: Arial</a:t>
            </a:r>
          </a:p>
          <a:p>
            <a:pPr algn="r" eaLnBrk="1" hangingPunct="1">
              <a:lnSpc>
                <a:spcPct val="75000"/>
              </a:lnSpc>
              <a:buClr>
                <a:schemeClr val="bg2"/>
              </a:buClr>
              <a:buSzPct val="60000"/>
              <a:buFont typeface="Wingdings" panose="05000000000000000000" pitchFamily="2" charset="2"/>
              <a:buNone/>
              <a:defRPr/>
            </a:pPr>
            <a:endParaRPr lang="en-US" altLang="zh-CN"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中文标题</a:t>
            </a:r>
            <a:r>
              <a:rPr lang="en-US" altLang="zh-CN" sz="1100" smtClean="0">
                <a:latin typeface="Arial" panose="020B0604020202020204" pitchFamily="34" charset="0"/>
              </a:rPr>
              <a:t>:30-32pt  </a:t>
            </a: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颜色</a:t>
            </a:r>
            <a:r>
              <a:rPr lang="en-US" altLang="zh-CN" sz="1100" smtClean="0">
                <a:latin typeface="Arial" panose="020B0604020202020204" pitchFamily="34" charset="0"/>
              </a:rPr>
              <a:t>: R153 G0 B0</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黑体</a:t>
            </a:r>
          </a:p>
          <a:p>
            <a:pPr algn="r" eaLnBrk="1" hangingPunct="1">
              <a:lnSpc>
                <a:spcPct val="125000"/>
              </a:lnSpc>
              <a:buClr>
                <a:schemeClr val="bg2"/>
              </a:buClr>
              <a:buSzPct val="60000"/>
              <a:buFont typeface="Wingdings" panose="05000000000000000000" pitchFamily="2" charset="2"/>
              <a:buNone/>
              <a:defRPr/>
            </a:pP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英文正文</a:t>
            </a:r>
            <a:r>
              <a:rPr lang="en-US" altLang="zh-CN" sz="1100" smtClean="0">
                <a:latin typeface="Arial" panose="020B0604020202020204" pitchFamily="34" charset="0"/>
              </a:rPr>
              <a:t>:20-22pt</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子目录 </a:t>
            </a:r>
            <a:r>
              <a:rPr lang="en-US" altLang="zh-CN" sz="1100" smtClean="0">
                <a:latin typeface="Arial" panose="020B0604020202020204" pitchFamily="34" charset="0"/>
              </a:rPr>
              <a:t>(2-5</a:t>
            </a:r>
            <a:r>
              <a:rPr lang="zh-CN" altLang="en-US" sz="1100" smtClean="0">
                <a:latin typeface="Arial" panose="020B0604020202020204" pitchFamily="34" charset="0"/>
              </a:rPr>
              <a:t>级</a:t>
            </a:r>
            <a:r>
              <a:rPr lang="en-US" altLang="zh-CN" sz="1100" smtClean="0">
                <a:latin typeface="Arial" panose="020B0604020202020204" pitchFamily="34" charset="0"/>
              </a:rPr>
              <a:t>) :18pt  </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颜色</a:t>
            </a:r>
            <a:r>
              <a:rPr lang="en-US" altLang="zh-CN" sz="1100" smtClean="0">
                <a:latin typeface="Arial" panose="020B0604020202020204" pitchFamily="34" charset="0"/>
              </a:rPr>
              <a:t>:</a:t>
            </a:r>
            <a:r>
              <a:rPr lang="zh-CN" altLang="en-US" sz="1100" smtClean="0">
                <a:latin typeface="Arial" panose="020B0604020202020204" pitchFamily="34" charset="0"/>
              </a:rPr>
              <a:t>黑色</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FrutigerNext LT Regular" pitchFamily="34" charset="0"/>
              </a:rPr>
              <a:t>内部使用字体 </a:t>
            </a:r>
            <a:r>
              <a:rPr lang="en-US" altLang="zh-CN" sz="1100" smtClean="0">
                <a:latin typeface="FrutigerNext LT Regular" pitchFamily="34" charset="0"/>
              </a:rPr>
              <a:t>:</a:t>
            </a:r>
          </a:p>
          <a:p>
            <a:pPr algn="r" eaLnBrk="1" hangingPunct="1">
              <a:lnSpc>
                <a:spcPct val="125000"/>
              </a:lnSpc>
              <a:buClr>
                <a:schemeClr val="bg2"/>
              </a:buClr>
              <a:buSzPct val="60000"/>
              <a:buFont typeface="Wingdings" panose="05000000000000000000" pitchFamily="2" charset="2"/>
              <a:buNone/>
              <a:defRPr/>
            </a:pPr>
            <a:r>
              <a:rPr lang="en-US" altLang="zh-CN" sz="1100" smtClean="0">
                <a:latin typeface="FrutigerNext LT Regular" pitchFamily="34" charset="0"/>
              </a:rPr>
              <a:t>FrutigerNext LT Regular</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FrutigerNext LT Regular" pitchFamily="34" charset="0"/>
              </a:rPr>
              <a:t>外部使用字体 </a:t>
            </a:r>
            <a:r>
              <a:rPr lang="en-US" altLang="zh-CN" sz="1100" smtClean="0">
                <a:latin typeface="FrutigerNext LT Regular" pitchFamily="34" charset="0"/>
              </a:rPr>
              <a:t>: Arial</a:t>
            </a:r>
          </a:p>
          <a:p>
            <a:pPr algn="r" eaLnBrk="1" hangingPunct="1">
              <a:lnSpc>
                <a:spcPct val="75000"/>
              </a:lnSpc>
              <a:buClr>
                <a:schemeClr val="bg2"/>
              </a:buClr>
              <a:buSzPct val="60000"/>
              <a:buFont typeface="Wingdings" panose="05000000000000000000" pitchFamily="2" charset="2"/>
              <a:buNone/>
              <a:defRPr/>
            </a:pPr>
            <a:endParaRPr lang="en-US" altLang="zh-CN"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中文正文</a:t>
            </a:r>
            <a:r>
              <a:rPr lang="en-US" altLang="zh-CN" sz="1100" smtClean="0">
                <a:latin typeface="Arial" panose="020B0604020202020204" pitchFamily="34" charset="0"/>
              </a:rPr>
              <a:t>:18-20pt</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子目录</a:t>
            </a:r>
            <a:r>
              <a:rPr lang="en-US" altLang="zh-CN" sz="1100" smtClean="0">
                <a:latin typeface="Arial" panose="020B0604020202020204" pitchFamily="34" charset="0"/>
              </a:rPr>
              <a:t>(2-5</a:t>
            </a:r>
            <a:r>
              <a:rPr lang="zh-CN" altLang="en-US" sz="1100" smtClean="0">
                <a:latin typeface="Arial" panose="020B0604020202020204" pitchFamily="34" charset="0"/>
              </a:rPr>
              <a:t>级</a:t>
            </a:r>
            <a:r>
              <a:rPr lang="en-US" altLang="zh-CN" sz="1100" smtClean="0">
                <a:latin typeface="Arial" panose="020B0604020202020204" pitchFamily="34" charset="0"/>
              </a:rPr>
              <a:t>):18pt </a:t>
            </a: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颜色</a:t>
            </a:r>
            <a:r>
              <a:rPr lang="en-US" altLang="zh-CN" sz="1100" smtClean="0">
                <a:latin typeface="Arial" panose="020B0604020202020204" pitchFamily="34" charset="0"/>
              </a:rPr>
              <a:t>:</a:t>
            </a:r>
            <a:r>
              <a:rPr lang="zh-CN" altLang="en-US" sz="1100" smtClean="0">
                <a:latin typeface="Arial" panose="020B0604020202020204" pitchFamily="34" charset="0"/>
              </a:rPr>
              <a:t>黑色</a:t>
            </a:r>
          </a:p>
          <a:p>
            <a:pPr algn="r" eaLnBrk="1" hangingPunct="1">
              <a:lnSpc>
                <a:spcPct val="125000"/>
              </a:lnSpc>
              <a:buClr>
                <a:schemeClr val="bg2"/>
              </a:buClr>
              <a:buSzPct val="60000"/>
              <a:buFont typeface="Wingdings" panose="05000000000000000000" pitchFamily="2" charset="2"/>
              <a:buNone/>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细黑体 </a:t>
            </a:r>
          </a:p>
          <a:p>
            <a:pPr algn="r" eaLnBrk="1" hangingPunct="1">
              <a:lnSpc>
                <a:spcPct val="125000"/>
              </a:lnSpc>
              <a:buClr>
                <a:schemeClr val="bg2"/>
              </a:buClr>
              <a:buSzPct val="60000"/>
              <a:buFont typeface="Wingdings" panose="05000000000000000000" pitchFamily="2" charset="2"/>
              <a:buNone/>
              <a:defRPr/>
            </a:pP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zh-CN" altLang="en-US"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en-US" altLang="zh-CN"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en-US" altLang="zh-CN" sz="1100" smtClean="0">
              <a:latin typeface="Arial" panose="020B0604020202020204" pitchFamily="34" charset="0"/>
            </a:endParaRPr>
          </a:p>
          <a:p>
            <a:pPr algn="r" eaLnBrk="1" hangingPunct="1">
              <a:lnSpc>
                <a:spcPct val="125000"/>
              </a:lnSpc>
              <a:buClr>
                <a:schemeClr val="bg2"/>
              </a:buClr>
              <a:buSzPct val="60000"/>
              <a:buFont typeface="Wingdings" panose="05000000000000000000" pitchFamily="2" charset="2"/>
              <a:buNone/>
              <a:defRPr/>
            </a:pPr>
            <a:endParaRPr lang="zh-CN" altLang="en-US" sz="1100" smtClean="0">
              <a:solidFill>
                <a:schemeClr val="tx1"/>
              </a:solidFill>
              <a:latin typeface="Arial" panose="020B0604020202020204" pitchFamily="34" charset="0"/>
            </a:endParaRPr>
          </a:p>
        </p:txBody>
      </p:sp>
      <p:sp>
        <p:nvSpPr>
          <p:cNvPr id="1033" name="Rectangle 62"/>
          <p:cNvSpPr>
            <a:spLocks noChangeArrowheads="1"/>
          </p:cNvSpPr>
          <p:nvPr/>
        </p:nvSpPr>
        <p:spPr bwMode="auto">
          <a:xfrm>
            <a:off x="9199563" y="1423988"/>
            <a:ext cx="1049337"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0124" tIns="40063" rIns="80124" bIns="40063"/>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lnSpc>
                <a:spcPct val="120000"/>
              </a:lnSpc>
              <a:buClr>
                <a:schemeClr val="bg2"/>
              </a:buClr>
              <a:buSzPct val="60000"/>
              <a:buFont typeface="Wingdings" panose="05000000000000000000" pitchFamily="2" charset="2"/>
              <a:buNone/>
              <a:defRPr/>
            </a:pPr>
            <a:r>
              <a:rPr lang="zh-CN" altLang="en-US" sz="1100" smtClean="0"/>
              <a:t>配色参考方案：</a:t>
            </a:r>
          </a:p>
          <a:p>
            <a:pPr eaLnBrk="1" hangingPunct="1">
              <a:lnSpc>
                <a:spcPct val="120000"/>
              </a:lnSpc>
              <a:buClr>
                <a:schemeClr val="bg2"/>
              </a:buClr>
              <a:buSzPct val="60000"/>
              <a:buFont typeface="Wingdings" panose="05000000000000000000" pitchFamily="2" charset="2"/>
              <a:buNone/>
              <a:defRPr/>
            </a:pPr>
            <a:r>
              <a:rPr lang="zh-CN" altLang="en-US" sz="1100" smtClean="0"/>
              <a:t>建议同一页面内不超过四种颜色，以下是</a:t>
            </a:r>
            <a:r>
              <a:rPr lang="en-US" altLang="zh-CN" sz="1100" smtClean="0"/>
              <a:t>13</a:t>
            </a:r>
            <a:r>
              <a:rPr lang="zh-CN" altLang="en-US" sz="1100" smtClean="0"/>
              <a:t>组配色方案，同一页面内只选择一组使用。（仅供参考）</a:t>
            </a:r>
          </a:p>
          <a:p>
            <a:pPr eaLnBrk="1" hangingPunct="1">
              <a:lnSpc>
                <a:spcPct val="125000"/>
              </a:lnSpc>
              <a:buClr>
                <a:schemeClr val="bg2"/>
              </a:buClr>
              <a:buSzPct val="60000"/>
              <a:buFont typeface="Wingdings" panose="05000000000000000000" pitchFamily="2" charset="2"/>
              <a:buNone/>
              <a:defRPr/>
            </a:pPr>
            <a:endParaRPr lang="en-US" altLang="zh-CN" sz="1100" smtClean="0"/>
          </a:p>
          <a:p>
            <a:pPr eaLnBrk="1" hangingPunct="1">
              <a:lnSpc>
                <a:spcPct val="125000"/>
              </a:lnSpc>
              <a:buClr>
                <a:schemeClr val="bg2"/>
              </a:buClr>
              <a:buSzPct val="60000"/>
              <a:buFont typeface="Wingdings" panose="05000000000000000000" pitchFamily="2" charset="2"/>
              <a:buChar char="l"/>
              <a:defRPr/>
            </a:pPr>
            <a:endParaRPr lang="en-US" altLang="zh-CN" sz="1100" smtClean="0"/>
          </a:p>
          <a:p>
            <a:pPr eaLnBrk="1" hangingPunct="1">
              <a:lnSpc>
                <a:spcPct val="125000"/>
              </a:lnSpc>
              <a:buClr>
                <a:schemeClr val="bg2"/>
              </a:buClr>
              <a:buSzPct val="60000"/>
              <a:buFont typeface="Wingdings" panose="05000000000000000000" pitchFamily="2" charset="2"/>
              <a:buChar char="l"/>
              <a:defRPr/>
            </a:pPr>
            <a:endParaRPr lang="zh-CN" altLang="en-US" sz="1100" smtClean="0"/>
          </a:p>
        </p:txBody>
      </p:sp>
      <p:sp>
        <p:nvSpPr>
          <p:cNvPr id="1034" name="Rectangle 65"/>
          <p:cNvSpPr>
            <a:spLocks noChangeArrowheads="1"/>
          </p:cNvSpPr>
          <p:nvPr/>
        </p:nvSpPr>
        <p:spPr bwMode="auto">
          <a:xfrm>
            <a:off x="9199563" y="-61913"/>
            <a:ext cx="1049337" cy="838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0124" tIns="40063" rIns="80124" bIns="40063"/>
          <a:lstStyle>
            <a:lvl1pPr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lnSpc>
                <a:spcPct val="120000"/>
              </a:lnSpc>
              <a:buClr>
                <a:schemeClr val="bg2"/>
              </a:buClr>
              <a:buSzPct val="60000"/>
              <a:buFont typeface="Wingdings" panose="05000000000000000000" pitchFamily="2" charset="2"/>
              <a:buNone/>
              <a:defRPr/>
            </a:pPr>
            <a:r>
              <a:rPr lang="zh-CN" altLang="en-US" sz="1100" smtClean="0"/>
              <a:t>客户或者合作伙伴的标志放在右上角</a:t>
            </a:r>
            <a:r>
              <a:rPr lang="en-US" altLang="zh-CN" sz="1100" smtClean="0"/>
              <a:t>.</a:t>
            </a:r>
          </a:p>
          <a:p>
            <a:pPr eaLnBrk="1" hangingPunct="1">
              <a:lnSpc>
                <a:spcPct val="125000"/>
              </a:lnSpc>
              <a:buClr>
                <a:schemeClr val="bg2"/>
              </a:buClr>
              <a:buSzPct val="60000"/>
              <a:buFont typeface="Wingdings" panose="05000000000000000000" pitchFamily="2" charset="2"/>
              <a:buNone/>
              <a:defRPr/>
            </a:pPr>
            <a:endParaRPr lang="en-US" altLang="zh-CN" sz="1100" smtClean="0"/>
          </a:p>
          <a:p>
            <a:pPr eaLnBrk="1" hangingPunct="1">
              <a:lnSpc>
                <a:spcPct val="125000"/>
              </a:lnSpc>
              <a:buClr>
                <a:schemeClr val="bg2"/>
              </a:buClr>
              <a:buSzPct val="60000"/>
              <a:buFont typeface="Wingdings" panose="05000000000000000000" pitchFamily="2" charset="2"/>
              <a:buChar char="l"/>
              <a:defRPr/>
            </a:pPr>
            <a:endParaRPr lang="en-US" altLang="zh-CN" sz="1100" smtClean="0"/>
          </a:p>
          <a:p>
            <a:pPr eaLnBrk="1" hangingPunct="1">
              <a:lnSpc>
                <a:spcPct val="125000"/>
              </a:lnSpc>
              <a:buClr>
                <a:schemeClr val="bg2"/>
              </a:buClr>
              <a:buSzPct val="60000"/>
              <a:buFont typeface="Wingdings" panose="05000000000000000000" pitchFamily="2" charset="2"/>
              <a:buChar char="l"/>
              <a:defRPr/>
            </a:pPr>
            <a:endParaRPr lang="zh-CN" altLang="en-US" sz="1100" smtClean="0"/>
          </a:p>
        </p:txBody>
      </p:sp>
      <p:sp>
        <p:nvSpPr>
          <p:cNvPr id="1035" name="Rectangle 68"/>
          <p:cNvSpPr>
            <a:spLocks noGrp="1" noChangeArrowheads="1"/>
          </p:cNvSpPr>
          <p:nvPr>
            <p:ph type="body" idx="1"/>
          </p:nvPr>
        </p:nvSpPr>
        <p:spPr bwMode="auto">
          <a:xfrm>
            <a:off x="652463" y="1357313"/>
            <a:ext cx="7929562" cy="447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6" name="Rectangle 80"/>
          <p:cNvSpPr>
            <a:spLocks noChangeArrowheads="1"/>
          </p:cNvSpPr>
          <p:nvPr/>
        </p:nvSpPr>
        <p:spPr bwMode="auto">
          <a:xfrm>
            <a:off x="9269413" y="3429000"/>
            <a:ext cx="919162" cy="3490913"/>
          </a:xfrm>
          <a:prstGeom prst="rect">
            <a:avLst/>
          </a:prstGeom>
          <a:solidFill>
            <a:schemeClr val="bg1"/>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91425" tIns="45712" rIns="91425" bIns="45712" anchor="ctr">
            <a:spAutoFit/>
          </a:bodyP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nvGrpSpPr>
          <p:cNvPr id="1037" name="Group 81"/>
          <p:cNvGrpSpPr>
            <a:grpSpLocks/>
          </p:cNvGrpSpPr>
          <p:nvPr/>
        </p:nvGrpSpPr>
        <p:grpSpPr bwMode="auto">
          <a:xfrm>
            <a:off x="9355138" y="3789363"/>
            <a:ext cx="739775" cy="182562"/>
            <a:chOff x="5893" y="2387"/>
            <a:chExt cx="466" cy="115"/>
          </a:xfrm>
        </p:grpSpPr>
        <p:sp>
          <p:nvSpPr>
            <p:cNvPr id="1098" name="Rectangle 82"/>
            <p:cNvSpPr>
              <a:spLocks noChangeArrowheads="1"/>
            </p:cNvSpPr>
            <p:nvPr userDrawn="1"/>
          </p:nvSpPr>
          <p:spPr bwMode="auto">
            <a:xfrm flipV="1">
              <a:off x="6010" y="2387"/>
              <a:ext cx="116" cy="115"/>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9" name="Rectangle 83"/>
            <p:cNvSpPr>
              <a:spLocks noChangeArrowheads="1"/>
            </p:cNvSpPr>
            <p:nvPr userDrawn="1"/>
          </p:nvSpPr>
          <p:spPr bwMode="auto">
            <a:xfrm flipV="1">
              <a:off x="6126" y="2387"/>
              <a:ext cx="116" cy="115"/>
            </a:xfrm>
            <a:prstGeom prst="rect">
              <a:avLst/>
            </a:prstGeom>
            <a:solidFill>
              <a:srgbClr val="FF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100" name="Rectangle 84"/>
            <p:cNvSpPr>
              <a:spLocks noChangeArrowheads="1"/>
            </p:cNvSpPr>
            <p:nvPr userDrawn="1"/>
          </p:nvSpPr>
          <p:spPr bwMode="auto">
            <a:xfrm flipV="1">
              <a:off x="6242" y="2387"/>
              <a:ext cx="117" cy="115"/>
            </a:xfrm>
            <a:prstGeom prst="rect">
              <a:avLst/>
            </a:prstGeom>
            <a:solidFill>
              <a:srgbClr val="996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101" name="Rectangle 85"/>
            <p:cNvSpPr>
              <a:spLocks noChangeArrowheads="1"/>
            </p:cNvSpPr>
            <p:nvPr userDrawn="1"/>
          </p:nvSpPr>
          <p:spPr bwMode="auto">
            <a:xfrm flipV="1">
              <a:off x="5893" y="2387"/>
              <a:ext cx="117" cy="115"/>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38" name="Group 86"/>
          <p:cNvGrpSpPr>
            <a:grpSpLocks/>
          </p:cNvGrpSpPr>
          <p:nvPr/>
        </p:nvGrpSpPr>
        <p:grpSpPr bwMode="auto">
          <a:xfrm>
            <a:off x="9355138" y="4005263"/>
            <a:ext cx="739775" cy="182562"/>
            <a:chOff x="5893" y="2523"/>
            <a:chExt cx="466" cy="115"/>
          </a:xfrm>
        </p:grpSpPr>
        <p:sp>
          <p:nvSpPr>
            <p:cNvPr id="1094" name="Rectangle 87"/>
            <p:cNvSpPr>
              <a:spLocks noChangeArrowheads="1"/>
            </p:cNvSpPr>
            <p:nvPr userDrawn="1"/>
          </p:nvSpPr>
          <p:spPr bwMode="auto">
            <a:xfrm flipV="1">
              <a:off x="6010" y="2523"/>
              <a:ext cx="116" cy="115"/>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5" name="Rectangle 88"/>
            <p:cNvSpPr>
              <a:spLocks noChangeArrowheads="1"/>
            </p:cNvSpPr>
            <p:nvPr userDrawn="1"/>
          </p:nvSpPr>
          <p:spPr bwMode="auto">
            <a:xfrm flipV="1">
              <a:off x="6126" y="2523"/>
              <a:ext cx="116" cy="115"/>
            </a:xfrm>
            <a:prstGeom prst="rect">
              <a:avLst/>
            </a:prstGeom>
            <a:solidFill>
              <a:srgbClr val="99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6" name="Rectangle 89"/>
            <p:cNvSpPr>
              <a:spLocks noChangeArrowheads="1"/>
            </p:cNvSpPr>
            <p:nvPr userDrawn="1"/>
          </p:nvSpPr>
          <p:spPr bwMode="auto">
            <a:xfrm flipV="1">
              <a:off x="6242" y="2523"/>
              <a:ext cx="117" cy="115"/>
            </a:xfrm>
            <a:prstGeom prst="rect">
              <a:avLst/>
            </a:prstGeom>
            <a:solidFill>
              <a:srgbClr val="00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7" name="Rectangle 90"/>
            <p:cNvSpPr>
              <a:spLocks noChangeArrowheads="1"/>
            </p:cNvSpPr>
            <p:nvPr userDrawn="1"/>
          </p:nvSpPr>
          <p:spPr bwMode="auto">
            <a:xfrm flipV="1">
              <a:off x="5893" y="2523"/>
              <a:ext cx="117" cy="11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39" name="Group 91"/>
          <p:cNvGrpSpPr>
            <a:grpSpLocks/>
          </p:cNvGrpSpPr>
          <p:nvPr/>
        </p:nvGrpSpPr>
        <p:grpSpPr bwMode="auto">
          <a:xfrm>
            <a:off x="9355138" y="4221163"/>
            <a:ext cx="739775" cy="182562"/>
            <a:chOff x="5893" y="2659"/>
            <a:chExt cx="466" cy="115"/>
          </a:xfrm>
        </p:grpSpPr>
        <p:sp>
          <p:nvSpPr>
            <p:cNvPr id="1090" name="Rectangle 92"/>
            <p:cNvSpPr>
              <a:spLocks noChangeArrowheads="1"/>
            </p:cNvSpPr>
            <p:nvPr userDrawn="1"/>
          </p:nvSpPr>
          <p:spPr bwMode="auto">
            <a:xfrm flipV="1">
              <a:off x="6010" y="2659"/>
              <a:ext cx="116" cy="115"/>
            </a:xfrm>
            <a:prstGeom prst="rect">
              <a:avLst/>
            </a:prstGeom>
            <a:solidFill>
              <a:srgbClr val="99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1" name="Rectangle 93"/>
            <p:cNvSpPr>
              <a:spLocks noChangeArrowheads="1"/>
            </p:cNvSpPr>
            <p:nvPr userDrawn="1"/>
          </p:nvSpPr>
          <p:spPr bwMode="auto">
            <a:xfrm flipV="1">
              <a:off x="6126" y="2659"/>
              <a:ext cx="116" cy="115"/>
            </a:xfrm>
            <a:prstGeom prst="rect">
              <a:avLst/>
            </a:prstGeom>
            <a:solidFill>
              <a:srgbClr val="0099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2" name="Rectangle 94"/>
            <p:cNvSpPr>
              <a:spLocks noChangeArrowheads="1"/>
            </p:cNvSpPr>
            <p:nvPr userDrawn="1"/>
          </p:nvSpPr>
          <p:spPr bwMode="auto">
            <a:xfrm flipV="1">
              <a:off x="6242" y="2659"/>
              <a:ext cx="117" cy="115"/>
            </a:xfrm>
            <a:prstGeom prst="rect">
              <a:avLst/>
            </a:prstGeom>
            <a:solidFill>
              <a:srgbClr val="00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93" name="Rectangle 95"/>
            <p:cNvSpPr>
              <a:spLocks noChangeArrowheads="1"/>
            </p:cNvSpPr>
            <p:nvPr userDrawn="1"/>
          </p:nvSpPr>
          <p:spPr bwMode="auto">
            <a:xfrm flipV="1">
              <a:off x="5893" y="2659"/>
              <a:ext cx="117" cy="115"/>
            </a:xfrm>
            <a:prstGeom prst="rect">
              <a:avLst/>
            </a:prstGeom>
            <a:solidFill>
              <a:srgbClr val="CC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0" name="Group 96"/>
          <p:cNvGrpSpPr>
            <a:grpSpLocks/>
          </p:cNvGrpSpPr>
          <p:nvPr/>
        </p:nvGrpSpPr>
        <p:grpSpPr bwMode="auto">
          <a:xfrm>
            <a:off x="9355138" y="3573463"/>
            <a:ext cx="739775" cy="188912"/>
            <a:chOff x="5893" y="2251"/>
            <a:chExt cx="466" cy="119"/>
          </a:xfrm>
        </p:grpSpPr>
        <p:sp>
          <p:nvSpPr>
            <p:cNvPr id="1086" name="Rectangle 97"/>
            <p:cNvSpPr>
              <a:spLocks noChangeArrowheads="1"/>
            </p:cNvSpPr>
            <p:nvPr userDrawn="1"/>
          </p:nvSpPr>
          <p:spPr bwMode="auto">
            <a:xfrm flipV="1">
              <a:off x="6126" y="2251"/>
              <a:ext cx="116" cy="119"/>
            </a:xfrm>
            <a:prstGeom prst="rect">
              <a:avLst/>
            </a:prstGeom>
            <a:solidFill>
              <a:srgbClr val="FF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7" name="Rectangle 98"/>
            <p:cNvSpPr>
              <a:spLocks noChangeArrowheads="1"/>
            </p:cNvSpPr>
            <p:nvPr userDrawn="1"/>
          </p:nvSpPr>
          <p:spPr bwMode="auto">
            <a:xfrm flipV="1">
              <a:off x="6242" y="2251"/>
              <a:ext cx="117" cy="119"/>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8" name="Rectangle 99"/>
            <p:cNvSpPr>
              <a:spLocks noChangeArrowheads="1"/>
            </p:cNvSpPr>
            <p:nvPr userDrawn="1"/>
          </p:nvSpPr>
          <p:spPr bwMode="auto">
            <a:xfrm flipV="1">
              <a:off x="5893" y="2251"/>
              <a:ext cx="117" cy="119"/>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9" name="Rectangle 100"/>
            <p:cNvSpPr>
              <a:spLocks noChangeArrowheads="1"/>
            </p:cNvSpPr>
            <p:nvPr userDrawn="1"/>
          </p:nvSpPr>
          <p:spPr bwMode="auto">
            <a:xfrm flipV="1">
              <a:off x="6010" y="2251"/>
              <a:ext cx="116" cy="119"/>
            </a:xfrm>
            <a:prstGeom prst="rect">
              <a:avLst/>
            </a:prstGeom>
            <a:solidFill>
              <a:srgbClr val="66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1" name="Group 101"/>
          <p:cNvGrpSpPr>
            <a:grpSpLocks/>
          </p:cNvGrpSpPr>
          <p:nvPr/>
        </p:nvGrpSpPr>
        <p:grpSpPr bwMode="auto">
          <a:xfrm>
            <a:off x="9355138" y="4581525"/>
            <a:ext cx="739775" cy="182563"/>
            <a:chOff x="5893" y="2886"/>
            <a:chExt cx="466" cy="115"/>
          </a:xfrm>
        </p:grpSpPr>
        <p:sp>
          <p:nvSpPr>
            <p:cNvPr id="1082" name="Rectangle 102"/>
            <p:cNvSpPr>
              <a:spLocks noChangeArrowheads="1"/>
            </p:cNvSpPr>
            <p:nvPr userDrawn="1"/>
          </p:nvSpPr>
          <p:spPr bwMode="auto">
            <a:xfrm flipV="1">
              <a:off x="6010" y="2886"/>
              <a:ext cx="116" cy="115"/>
            </a:xfrm>
            <a:prstGeom prst="rect">
              <a:avLst/>
            </a:prstGeom>
            <a:solidFill>
              <a:srgbClr val="FF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3" name="Rectangle 103"/>
            <p:cNvSpPr>
              <a:spLocks noChangeArrowheads="1"/>
            </p:cNvSpPr>
            <p:nvPr userDrawn="1"/>
          </p:nvSpPr>
          <p:spPr bwMode="auto">
            <a:xfrm flipV="1">
              <a:off x="6126" y="2886"/>
              <a:ext cx="116" cy="115"/>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4" name="Rectangle 104"/>
            <p:cNvSpPr>
              <a:spLocks noChangeArrowheads="1"/>
            </p:cNvSpPr>
            <p:nvPr userDrawn="1"/>
          </p:nvSpPr>
          <p:spPr bwMode="auto">
            <a:xfrm flipV="1">
              <a:off x="6242" y="2886"/>
              <a:ext cx="117" cy="115"/>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5" name="Rectangle 105"/>
            <p:cNvSpPr>
              <a:spLocks noChangeArrowheads="1"/>
            </p:cNvSpPr>
            <p:nvPr userDrawn="1"/>
          </p:nvSpPr>
          <p:spPr bwMode="auto">
            <a:xfrm flipV="1">
              <a:off x="5893" y="2886"/>
              <a:ext cx="117" cy="115"/>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2" name="Group 106"/>
          <p:cNvGrpSpPr>
            <a:grpSpLocks/>
          </p:cNvGrpSpPr>
          <p:nvPr/>
        </p:nvGrpSpPr>
        <p:grpSpPr bwMode="auto">
          <a:xfrm>
            <a:off x="9355138" y="4797425"/>
            <a:ext cx="739775" cy="182563"/>
            <a:chOff x="5893" y="3022"/>
            <a:chExt cx="466" cy="115"/>
          </a:xfrm>
        </p:grpSpPr>
        <p:sp>
          <p:nvSpPr>
            <p:cNvPr id="1078" name="Rectangle 107"/>
            <p:cNvSpPr>
              <a:spLocks noChangeArrowheads="1"/>
            </p:cNvSpPr>
            <p:nvPr userDrawn="1"/>
          </p:nvSpPr>
          <p:spPr bwMode="auto">
            <a:xfrm flipV="1">
              <a:off x="6010" y="3022"/>
              <a:ext cx="116" cy="115"/>
            </a:xfrm>
            <a:prstGeom prst="rect">
              <a:avLst/>
            </a:prstGeom>
            <a:solidFill>
              <a:srgbClr val="00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9" name="Rectangle 108"/>
            <p:cNvSpPr>
              <a:spLocks noChangeArrowheads="1"/>
            </p:cNvSpPr>
            <p:nvPr userDrawn="1"/>
          </p:nvSpPr>
          <p:spPr bwMode="auto">
            <a:xfrm flipV="1">
              <a:off x="6126" y="3022"/>
              <a:ext cx="116" cy="115"/>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0" name="Rectangle 109"/>
            <p:cNvSpPr>
              <a:spLocks noChangeArrowheads="1"/>
            </p:cNvSpPr>
            <p:nvPr userDrawn="1"/>
          </p:nvSpPr>
          <p:spPr bwMode="auto">
            <a:xfrm flipV="1">
              <a:off x="6242" y="3022"/>
              <a:ext cx="117" cy="11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81" name="Rectangle 110"/>
            <p:cNvSpPr>
              <a:spLocks noChangeArrowheads="1"/>
            </p:cNvSpPr>
            <p:nvPr userDrawn="1"/>
          </p:nvSpPr>
          <p:spPr bwMode="auto">
            <a:xfrm flipV="1">
              <a:off x="5893" y="3022"/>
              <a:ext cx="117" cy="115"/>
            </a:xfrm>
            <a:prstGeom prst="rect">
              <a:avLst/>
            </a:prstGeom>
            <a:solidFill>
              <a:srgbClr val="99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3" name="Group 111"/>
          <p:cNvGrpSpPr>
            <a:grpSpLocks/>
          </p:cNvGrpSpPr>
          <p:nvPr/>
        </p:nvGrpSpPr>
        <p:grpSpPr bwMode="auto">
          <a:xfrm>
            <a:off x="9355138" y="5013325"/>
            <a:ext cx="739775" cy="182563"/>
            <a:chOff x="5893" y="3158"/>
            <a:chExt cx="466" cy="115"/>
          </a:xfrm>
        </p:grpSpPr>
        <p:sp>
          <p:nvSpPr>
            <p:cNvPr id="1074" name="Rectangle 112"/>
            <p:cNvSpPr>
              <a:spLocks noChangeArrowheads="1"/>
            </p:cNvSpPr>
            <p:nvPr userDrawn="1"/>
          </p:nvSpPr>
          <p:spPr bwMode="auto">
            <a:xfrm flipV="1">
              <a:off x="6010" y="3158"/>
              <a:ext cx="116" cy="115"/>
            </a:xfrm>
            <a:prstGeom prst="rect">
              <a:avLst/>
            </a:prstGeom>
            <a:solidFill>
              <a:srgbClr val="00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5" name="Rectangle 113"/>
            <p:cNvSpPr>
              <a:spLocks noChangeArrowheads="1"/>
            </p:cNvSpPr>
            <p:nvPr userDrawn="1"/>
          </p:nvSpPr>
          <p:spPr bwMode="auto">
            <a:xfrm flipV="1">
              <a:off x="6126" y="3158"/>
              <a:ext cx="116" cy="115"/>
            </a:xfrm>
            <a:prstGeom prst="rect">
              <a:avLst/>
            </a:prstGeom>
            <a:solidFill>
              <a:srgbClr val="CC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6" name="Rectangle 114"/>
            <p:cNvSpPr>
              <a:spLocks noChangeArrowheads="1"/>
            </p:cNvSpPr>
            <p:nvPr userDrawn="1"/>
          </p:nvSpPr>
          <p:spPr bwMode="auto">
            <a:xfrm flipV="1">
              <a:off x="6242" y="3158"/>
              <a:ext cx="117" cy="115"/>
            </a:xfrm>
            <a:prstGeom prst="rect">
              <a:avLst/>
            </a:prstGeom>
            <a:solidFill>
              <a:srgbClr val="99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7" name="Rectangle 115"/>
            <p:cNvSpPr>
              <a:spLocks noChangeArrowheads="1"/>
            </p:cNvSpPr>
            <p:nvPr userDrawn="1"/>
          </p:nvSpPr>
          <p:spPr bwMode="auto">
            <a:xfrm flipV="1">
              <a:off x="5893" y="3158"/>
              <a:ext cx="117" cy="115"/>
            </a:xfrm>
            <a:prstGeom prst="rect">
              <a:avLst/>
            </a:prstGeom>
            <a:solidFill>
              <a:srgbClr val="99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4" name="Group 116"/>
          <p:cNvGrpSpPr>
            <a:grpSpLocks/>
          </p:cNvGrpSpPr>
          <p:nvPr/>
        </p:nvGrpSpPr>
        <p:grpSpPr bwMode="auto">
          <a:xfrm>
            <a:off x="9355138" y="5373688"/>
            <a:ext cx="739775" cy="182562"/>
            <a:chOff x="5893" y="3385"/>
            <a:chExt cx="466" cy="115"/>
          </a:xfrm>
        </p:grpSpPr>
        <p:sp>
          <p:nvSpPr>
            <p:cNvPr id="1070" name="Rectangle 117"/>
            <p:cNvSpPr>
              <a:spLocks noChangeArrowheads="1"/>
            </p:cNvSpPr>
            <p:nvPr userDrawn="1"/>
          </p:nvSpPr>
          <p:spPr bwMode="auto">
            <a:xfrm flipV="1">
              <a:off x="6010" y="3385"/>
              <a:ext cx="116" cy="115"/>
            </a:xfrm>
            <a:prstGeom prst="rect">
              <a:avLst/>
            </a:prstGeom>
            <a:solidFill>
              <a:srgbClr val="FF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1" name="Rectangle 118"/>
            <p:cNvSpPr>
              <a:spLocks noChangeArrowheads="1"/>
            </p:cNvSpPr>
            <p:nvPr userDrawn="1"/>
          </p:nvSpPr>
          <p:spPr bwMode="auto">
            <a:xfrm flipV="1">
              <a:off x="6126" y="3385"/>
              <a:ext cx="116" cy="115"/>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2" name="Rectangle 119"/>
            <p:cNvSpPr>
              <a:spLocks noChangeArrowheads="1"/>
            </p:cNvSpPr>
            <p:nvPr userDrawn="1"/>
          </p:nvSpPr>
          <p:spPr bwMode="auto">
            <a:xfrm flipV="1">
              <a:off x="6242" y="3385"/>
              <a:ext cx="117" cy="115"/>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73" name="Rectangle 120"/>
            <p:cNvSpPr>
              <a:spLocks noChangeArrowheads="1"/>
            </p:cNvSpPr>
            <p:nvPr userDrawn="1"/>
          </p:nvSpPr>
          <p:spPr bwMode="auto">
            <a:xfrm flipV="1">
              <a:off x="5893" y="3385"/>
              <a:ext cx="117" cy="11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5" name="Group 121"/>
          <p:cNvGrpSpPr>
            <a:grpSpLocks/>
          </p:cNvGrpSpPr>
          <p:nvPr/>
        </p:nvGrpSpPr>
        <p:grpSpPr bwMode="auto">
          <a:xfrm>
            <a:off x="9355138" y="5589588"/>
            <a:ext cx="739775" cy="182562"/>
            <a:chOff x="5893" y="3521"/>
            <a:chExt cx="466" cy="115"/>
          </a:xfrm>
        </p:grpSpPr>
        <p:sp>
          <p:nvSpPr>
            <p:cNvPr id="1066" name="Rectangle 122"/>
            <p:cNvSpPr>
              <a:spLocks noChangeArrowheads="1"/>
            </p:cNvSpPr>
            <p:nvPr userDrawn="1"/>
          </p:nvSpPr>
          <p:spPr bwMode="auto">
            <a:xfrm flipV="1">
              <a:off x="6010" y="3521"/>
              <a:ext cx="116" cy="115"/>
            </a:xfrm>
            <a:prstGeom prst="rect">
              <a:avLst/>
            </a:prstGeom>
            <a:solidFill>
              <a:srgbClr val="00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7" name="Rectangle 123"/>
            <p:cNvSpPr>
              <a:spLocks noChangeArrowheads="1"/>
            </p:cNvSpPr>
            <p:nvPr userDrawn="1"/>
          </p:nvSpPr>
          <p:spPr bwMode="auto">
            <a:xfrm flipV="1">
              <a:off x="6126" y="3521"/>
              <a:ext cx="116" cy="115"/>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8" name="Rectangle 124"/>
            <p:cNvSpPr>
              <a:spLocks noChangeArrowheads="1"/>
            </p:cNvSpPr>
            <p:nvPr userDrawn="1"/>
          </p:nvSpPr>
          <p:spPr bwMode="auto">
            <a:xfrm flipV="1">
              <a:off x="6242" y="3521"/>
              <a:ext cx="117" cy="11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9" name="Rectangle 125"/>
            <p:cNvSpPr>
              <a:spLocks noChangeArrowheads="1"/>
            </p:cNvSpPr>
            <p:nvPr userDrawn="1"/>
          </p:nvSpPr>
          <p:spPr bwMode="auto">
            <a:xfrm flipV="1">
              <a:off x="5893" y="3521"/>
              <a:ext cx="117" cy="11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6" name="Group 126"/>
          <p:cNvGrpSpPr>
            <a:grpSpLocks/>
          </p:cNvGrpSpPr>
          <p:nvPr/>
        </p:nvGrpSpPr>
        <p:grpSpPr bwMode="auto">
          <a:xfrm>
            <a:off x="9355138" y="5805488"/>
            <a:ext cx="739775" cy="182562"/>
            <a:chOff x="5893" y="3657"/>
            <a:chExt cx="466" cy="115"/>
          </a:xfrm>
        </p:grpSpPr>
        <p:sp>
          <p:nvSpPr>
            <p:cNvPr id="1062" name="Rectangle 127"/>
            <p:cNvSpPr>
              <a:spLocks noChangeArrowheads="1"/>
            </p:cNvSpPr>
            <p:nvPr userDrawn="1"/>
          </p:nvSpPr>
          <p:spPr bwMode="auto">
            <a:xfrm flipV="1">
              <a:off x="6010" y="3657"/>
              <a:ext cx="116" cy="115"/>
            </a:xfrm>
            <a:prstGeom prst="rect">
              <a:avLst/>
            </a:prstGeom>
            <a:solidFill>
              <a:srgbClr val="00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3" name="Rectangle 128"/>
            <p:cNvSpPr>
              <a:spLocks noChangeArrowheads="1"/>
            </p:cNvSpPr>
            <p:nvPr userDrawn="1"/>
          </p:nvSpPr>
          <p:spPr bwMode="auto">
            <a:xfrm flipV="1">
              <a:off x="6126" y="3657"/>
              <a:ext cx="116" cy="115"/>
            </a:xfrm>
            <a:prstGeom prst="rect">
              <a:avLst/>
            </a:prstGeom>
            <a:solidFill>
              <a:srgbClr val="CCFF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4" name="Rectangle 129"/>
            <p:cNvSpPr>
              <a:spLocks noChangeArrowheads="1"/>
            </p:cNvSpPr>
            <p:nvPr userDrawn="1"/>
          </p:nvSpPr>
          <p:spPr bwMode="auto">
            <a:xfrm flipV="1">
              <a:off x="6242" y="3657"/>
              <a:ext cx="117" cy="115"/>
            </a:xfrm>
            <a:prstGeom prst="rect">
              <a:avLst/>
            </a:prstGeom>
            <a:solidFill>
              <a:srgbClr val="99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5" name="Rectangle 130"/>
            <p:cNvSpPr>
              <a:spLocks noChangeArrowheads="1"/>
            </p:cNvSpPr>
            <p:nvPr userDrawn="1"/>
          </p:nvSpPr>
          <p:spPr bwMode="auto">
            <a:xfrm flipV="1">
              <a:off x="5893" y="3657"/>
              <a:ext cx="117" cy="11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7" name="Group 131"/>
          <p:cNvGrpSpPr>
            <a:grpSpLocks/>
          </p:cNvGrpSpPr>
          <p:nvPr/>
        </p:nvGrpSpPr>
        <p:grpSpPr bwMode="auto">
          <a:xfrm>
            <a:off x="9355138" y="6165850"/>
            <a:ext cx="739775" cy="182563"/>
            <a:chOff x="5893" y="3884"/>
            <a:chExt cx="466" cy="115"/>
          </a:xfrm>
        </p:grpSpPr>
        <p:sp>
          <p:nvSpPr>
            <p:cNvPr id="1058" name="Rectangle 132"/>
            <p:cNvSpPr>
              <a:spLocks noChangeArrowheads="1"/>
            </p:cNvSpPr>
            <p:nvPr userDrawn="1"/>
          </p:nvSpPr>
          <p:spPr bwMode="auto">
            <a:xfrm flipV="1">
              <a:off x="6010" y="3884"/>
              <a:ext cx="116" cy="115"/>
            </a:xfrm>
            <a:prstGeom prst="rect">
              <a:avLst/>
            </a:prstGeom>
            <a:solidFill>
              <a:srgbClr val="FF9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9" name="Rectangle 133"/>
            <p:cNvSpPr>
              <a:spLocks noChangeArrowheads="1"/>
            </p:cNvSpPr>
            <p:nvPr userDrawn="1"/>
          </p:nvSpPr>
          <p:spPr bwMode="auto">
            <a:xfrm flipV="1">
              <a:off x="6126" y="3884"/>
              <a:ext cx="116" cy="115"/>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0" name="Rectangle 134"/>
            <p:cNvSpPr>
              <a:spLocks noChangeArrowheads="1"/>
            </p:cNvSpPr>
            <p:nvPr userDrawn="1"/>
          </p:nvSpPr>
          <p:spPr bwMode="auto">
            <a:xfrm flipV="1">
              <a:off x="6242" y="3884"/>
              <a:ext cx="117" cy="115"/>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61" name="Rectangle 135"/>
            <p:cNvSpPr>
              <a:spLocks noChangeArrowheads="1"/>
            </p:cNvSpPr>
            <p:nvPr userDrawn="1"/>
          </p:nvSpPr>
          <p:spPr bwMode="auto">
            <a:xfrm flipV="1">
              <a:off x="5893" y="3884"/>
              <a:ext cx="117" cy="115"/>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8" name="Group 136"/>
          <p:cNvGrpSpPr>
            <a:grpSpLocks/>
          </p:cNvGrpSpPr>
          <p:nvPr/>
        </p:nvGrpSpPr>
        <p:grpSpPr bwMode="auto">
          <a:xfrm>
            <a:off x="9355138" y="6391275"/>
            <a:ext cx="739775" cy="182563"/>
            <a:chOff x="5893" y="4026"/>
            <a:chExt cx="466" cy="115"/>
          </a:xfrm>
        </p:grpSpPr>
        <p:sp>
          <p:nvSpPr>
            <p:cNvPr id="1054" name="Rectangle 137"/>
            <p:cNvSpPr>
              <a:spLocks noChangeArrowheads="1"/>
            </p:cNvSpPr>
            <p:nvPr userDrawn="1"/>
          </p:nvSpPr>
          <p:spPr bwMode="auto">
            <a:xfrm flipV="1">
              <a:off x="6010" y="4026"/>
              <a:ext cx="116" cy="115"/>
            </a:xfrm>
            <a:prstGeom prst="rect">
              <a:avLst/>
            </a:prstGeom>
            <a:solidFill>
              <a:srgbClr val="00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5" name="Rectangle 138"/>
            <p:cNvSpPr>
              <a:spLocks noChangeArrowheads="1"/>
            </p:cNvSpPr>
            <p:nvPr userDrawn="1"/>
          </p:nvSpPr>
          <p:spPr bwMode="auto">
            <a:xfrm flipV="1">
              <a:off x="6126" y="4026"/>
              <a:ext cx="116" cy="115"/>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6" name="Rectangle 139"/>
            <p:cNvSpPr>
              <a:spLocks noChangeArrowheads="1"/>
            </p:cNvSpPr>
            <p:nvPr userDrawn="1"/>
          </p:nvSpPr>
          <p:spPr bwMode="auto">
            <a:xfrm flipV="1">
              <a:off x="6242" y="4026"/>
              <a:ext cx="117" cy="11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7" name="Rectangle 140"/>
            <p:cNvSpPr>
              <a:spLocks noChangeArrowheads="1"/>
            </p:cNvSpPr>
            <p:nvPr userDrawn="1"/>
          </p:nvSpPr>
          <p:spPr bwMode="auto">
            <a:xfrm flipV="1">
              <a:off x="5893" y="4026"/>
              <a:ext cx="117" cy="115"/>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grpSp>
        <p:nvGrpSpPr>
          <p:cNvPr id="1049" name="Group 141"/>
          <p:cNvGrpSpPr>
            <a:grpSpLocks/>
          </p:cNvGrpSpPr>
          <p:nvPr/>
        </p:nvGrpSpPr>
        <p:grpSpPr bwMode="auto">
          <a:xfrm>
            <a:off x="9355138" y="6615113"/>
            <a:ext cx="739775" cy="182562"/>
            <a:chOff x="5893" y="4167"/>
            <a:chExt cx="466" cy="115"/>
          </a:xfrm>
        </p:grpSpPr>
        <p:sp>
          <p:nvSpPr>
            <p:cNvPr id="1050" name="Rectangle 142"/>
            <p:cNvSpPr>
              <a:spLocks noChangeArrowheads="1"/>
            </p:cNvSpPr>
            <p:nvPr userDrawn="1"/>
          </p:nvSpPr>
          <p:spPr bwMode="auto">
            <a:xfrm flipV="1">
              <a:off x="6010" y="4167"/>
              <a:ext cx="116" cy="11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1" name="Rectangle 143"/>
            <p:cNvSpPr>
              <a:spLocks noChangeArrowheads="1"/>
            </p:cNvSpPr>
            <p:nvPr userDrawn="1"/>
          </p:nvSpPr>
          <p:spPr bwMode="auto">
            <a:xfrm flipV="1">
              <a:off x="6126" y="4167"/>
              <a:ext cx="116" cy="11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2" name="Rectangle 144"/>
            <p:cNvSpPr>
              <a:spLocks noChangeArrowheads="1"/>
            </p:cNvSpPr>
            <p:nvPr userDrawn="1"/>
          </p:nvSpPr>
          <p:spPr bwMode="auto">
            <a:xfrm flipV="1">
              <a:off x="6242" y="4167"/>
              <a:ext cx="117" cy="115"/>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1053" name="Rectangle 145"/>
            <p:cNvSpPr>
              <a:spLocks noChangeArrowheads="1"/>
            </p:cNvSpPr>
            <p:nvPr userDrawn="1"/>
          </p:nvSpPr>
          <p:spPr bwMode="auto">
            <a:xfrm flipV="1">
              <a:off x="5893" y="4167"/>
              <a:ext cx="117" cy="115"/>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grpSp>
    </p:spTree>
  </p:cSld>
  <p:clrMap bg1="lt1" tx1="dk1" bg2="lt2" tx2="dk2" accent1="accent1" accent2="accent2" accent3="accent3" accent4="accent4" accent5="accent5" accent6="accent6" hlink="hlink" folHlink="folHlink"/>
  <p:sldLayoutIdLst>
    <p:sldLayoutId id="2147485393" r:id="rId1"/>
    <p:sldLayoutId id="2147485375" r:id="rId2"/>
    <p:sldLayoutId id="2147485376" r:id="rId3"/>
    <p:sldLayoutId id="2147485394" r:id="rId4"/>
    <p:sldLayoutId id="2147485377" r:id="rId5"/>
    <p:sldLayoutId id="2147485378" r:id="rId6"/>
    <p:sldLayoutId id="2147485379" r:id="rId7"/>
    <p:sldLayoutId id="2147485380" r:id="rId8"/>
    <p:sldLayoutId id="2147485395" r:id="rId9"/>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2pPr>
      <a:lvl3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3pPr>
      <a:lvl4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4pPr>
      <a:lvl5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5pPr>
      <a:lvl6pPr marL="457200" algn="l" defTabSz="801688" rtl="0" fontAlgn="base">
        <a:spcBef>
          <a:spcPct val="0"/>
        </a:spcBef>
        <a:spcAft>
          <a:spcPct val="0"/>
        </a:spcAft>
        <a:defRPr sz="3400">
          <a:solidFill>
            <a:srgbClr val="990000"/>
          </a:solidFill>
          <a:latin typeface="FrutigerNext LT Medium" pitchFamily="34" charset="0"/>
          <a:ea typeface="黑体" pitchFamily="49" charset="-122"/>
        </a:defRPr>
      </a:lvl6pPr>
      <a:lvl7pPr marL="914400" algn="l" defTabSz="801688" rtl="0" fontAlgn="base">
        <a:spcBef>
          <a:spcPct val="0"/>
        </a:spcBef>
        <a:spcAft>
          <a:spcPct val="0"/>
        </a:spcAft>
        <a:defRPr sz="3400">
          <a:solidFill>
            <a:srgbClr val="990000"/>
          </a:solidFill>
          <a:latin typeface="FrutigerNext LT Medium" pitchFamily="34" charset="0"/>
          <a:ea typeface="黑体" pitchFamily="49" charset="-122"/>
        </a:defRPr>
      </a:lvl7pPr>
      <a:lvl8pPr marL="1371600" algn="l" defTabSz="801688" rtl="0" fontAlgn="base">
        <a:spcBef>
          <a:spcPct val="0"/>
        </a:spcBef>
        <a:spcAft>
          <a:spcPct val="0"/>
        </a:spcAft>
        <a:defRPr sz="3400">
          <a:solidFill>
            <a:srgbClr val="990000"/>
          </a:solidFill>
          <a:latin typeface="FrutigerNext LT Medium" pitchFamily="34" charset="0"/>
          <a:ea typeface="黑体" pitchFamily="49" charset="-122"/>
        </a:defRPr>
      </a:lvl8pPr>
      <a:lvl9pPr marL="1828800" algn="l" defTabSz="801688" rtl="0" fontAlgn="base">
        <a:spcBef>
          <a:spcPct val="0"/>
        </a:spcBef>
        <a:spcAft>
          <a:spcPct val="0"/>
        </a:spcAft>
        <a:defRPr sz="3400">
          <a:solidFill>
            <a:srgbClr val="990000"/>
          </a:solidFill>
          <a:latin typeface="FrutigerNext LT Medium"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anose="05000000000000000000"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anose="05000000000000000000" pitchFamily="2" charset="2"/>
        <a:buChar char="p"/>
        <a:defRPr sz="2800">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auto">
          <a:xfrm>
            <a:off x="0" y="0"/>
            <a:ext cx="9144000" cy="6858000"/>
          </a:xfrm>
          <a:prstGeom prst="rect">
            <a:avLst/>
          </a:prstGeom>
          <a:solidFill>
            <a:srgbClr val="DDDDDD"/>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wrap="none" lIns="91425" tIns="45712" rIns="91425" bIns="45712" anchor="ctr">
            <a:spAutoFit/>
          </a:bodyP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defRPr/>
            </a:pPr>
            <a:endParaRPr lang="zh-CN" altLang="en-US" smtClean="0">
              <a:latin typeface="FrutigerNext LT Regular" pitchFamily="34" charset="0"/>
              <a:ea typeface="MS PGothic" panose="020B0600070205080204" pitchFamily="34" charset="-128"/>
            </a:endParaRPr>
          </a:p>
        </p:txBody>
      </p:sp>
      <p:sp>
        <p:nvSpPr>
          <p:cNvPr id="2051" name="Rectangle 2"/>
          <p:cNvSpPr>
            <a:spLocks noGrp="1" noChangeArrowheads="1"/>
          </p:cNvSpPr>
          <p:nvPr>
            <p:ph type="title"/>
          </p:nvPr>
        </p:nvSpPr>
        <p:spPr bwMode="auto">
          <a:xfrm>
            <a:off x="652463" y="638175"/>
            <a:ext cx="7929562"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0152" tIns="40076" rIns="80152" bIns="40076"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652463" y="1641475"/>
            <a:ext cx="7929562" cy="419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7"/>
          <p:cNvSpPr>
            <a:spLocks noChangeArrowheads="1"/>
          </p:cNvSpPr>
          <p:nvPr/>
        </p:nvSpPr>
        <p:spPr bwMode="auto">
          <a:xfrm>
            <a:off x="-1844675" y="898525"/>
            <a:ext cx="1844675"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0124" tIns="40063" rIns="80124" bIns="40063"/>
          <a:lstStyle>
            <a:lvl1pPr marL="300038" indent="-300038" defTabSz="801688">
              <a:defRPr sz="1400">
                <a:solidFill>
                  <a:schemeClr val="bg1"/>
                </a:solidFill>
                <a:latin typeface="华文细黑" panose="02010600040101010101" pitchFamily="2" charset="-122"/>
                <a:ea typeface="华文细黑" panose="02010600040101010101" pitchFamily="2" charset="-122"/>
              </a:defRPr>
            </a:lvl1pPr>
            <a:lvl2pPr marL="742950" indent="-285750" defTabSz="801688">
              <a:defRPr sz="1400">
                <a:solidFill>
                  <a:schemeClr val="bg1"/>
                </a:solidFill>
                <a:latin typeface="华文细黑" panose="02010600040101010101" pitchFamily="2" charset="-122"/>
                <a:ea typeface="华文细黑" panose="02010600040101010101" pitchFamily="2" charset="-122"/>
              </a:defRPr>
            </a:lvl2pPr>
            <a:lvl3pPr marL="1143000" indent="-228600" defTabSz="801688">
              <a:defRPr sz="1400">
                <a:solidFill>
                  <a:schemeClr val="bg1"/>
                </a:solidFill>
                <a:latin typeface="华文细黑" panose="02010600040101010101" pitchFamily="2" charset="-122"/>
                <a:ea typeface="华文细黑" panose="02010600040101010101" pitchFamily="2" charset="-122"/>
              </a:defRPr>
            </a:lvl3pPr>
            <a:lvl4pPr marL="1600200" indent="-228600" defTabSz="801688">
              <a:defRPr sz="1400">
                <a:solidFill>
                  <a:schemeClr val="bg1"/>
                </a:solidFill>
                <a:latin typeface="华文细黑" panose="02010600040101010101" pitchFamily="2" charset="-122"/>
                <a:ea typeface="华文细黑" panose="02010600040101010101" pitchFamily="2" charset="-122"/>
              </a:defRPr>
            </a:lvl4pPr>
            <a:lvl5pPr marL="2057400" indent="-228600" defTabSz="801688">
              <a:defRPr sz="1400">
                <a:solidFill>
                  <a:schemeClr val="bg1"/>
                </a:solidFill>
                <a:latin typeface="华文细黑" panose="02010600040101010101" pitchFamily="2" charset="-122"/>
                <a:ea typeface="华文细黑" panose="02010600040101010101" pitchFamily="2" charset="-122"/>
              </a:defRPr>
            </a:lvl5pPr>
            <a:lvl6pPr marL="25146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01688"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lgn="r" eaLnBrk="1" hangingPunct="1">
              <a:lnSpc>
                <a:spcPct val="125000"/>
              </a:lnSpc>
              <a:defRPr/>
            </a:pPr>
            <a:r>
              <a:rPr lang="zh-CN" altLang="en-US" sz="1100" smtClean="0">
                <a:latin typeface="Arial" panose="020B0604020202020204" pitchFamily="34" charset="0"/>
              </a:rPr>
              <a:t>英文目录标题</a:t>
            </a:r>
            <a:r>
              <a:rPr lang="en-US" altLang="zh-CN" sz="1100" smtClean="0">
                <a:latin typeface="Arial" panose="020B0604020202020204" pitchFamily="34" charset="0"/>
              </a:rPr>
              <a:t>:35-40pt  </a:t>
            </a:r>
            <a:endParaRPr lang="zh-CN" altLang="en-US"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颜色</a:t>
            </a:r>
            <a:r>
              <a:rPr lang="en-US" altLang="zh-CN" sz="1100" smtClean="0">
                <a:latin typeface="Arial" panose="020B0604020202020204" pitchFamily="34" charset="0"/>
              </a:rPr>
              <a:t>: R153 G0 B0</a:t>
            </a:r>
          </a:p>
          <a:p>
            <a:pPr algn="r" eaLnBrk="1" hangingPunct="1">
              <a:lnSpc>
                <a:spcPct val="125000"/>
              </a:lnSpc>
              <a:defRPr/>
            </a:pPr>
            <a:r>
              <a:rPr lang="zh-CN" altLang="en-US" sz="1100" smtClean="0">
                <a:latin typeface="Arial" panose="020B0604020202020204" pitchFamily="34" charset="0"/>
              </a:rPr>
              <a:t>内部使用字体 </a:t>
            </a:r>
            <a:r>
              <a:rPr lang="en-US" altLang="zh-CN" sz="1100" smtClean="0">
                <a:latin typeface="Arial" panose="020B0604020202020204" pitchFamily="34" charset="0"/>
              </a:rPr>
              <a:t>:</a:t>
            </a:r>
          </a:p>
          <a:p>
            <a:pPr algn="r" eaLnBrk="1" hangingPunct="1">
              <a:lnSpc>
                <a:spcPct val="125000"/>
              </a:lnSpc>
              <a:defRPr/>
            </a:pPr>
            <a:r>
              <a:rPr lang="en-US" altLang="zh-CN" sz="1100" smtClean="0">
                <a:latin typeface="Arial" panose="020B0604020202020204" pitchFamily="34" charset="0"/>
              </a:rPr>
              <a:t>FrutigerNext LT Medium</a:t>
            </a:r>
          </a:p>
          <a:p>
            <a:pPr algn="r" eaLnBrk="1" hangingPunct="1">
              <a:lnSpc>
                <a:spcPct val="125000"/>
              </a:lnSpc>
              <a:defRPr/>
            </a:pPr>
            <a:r>
              <a:rPr lang="zh-CN" altLang="en-US" sz="1100" smtClean="0">
                <a:latin typeface="Arial" panose="020B0604020202020204" pitchFamily="34" charset="0"/>
              </a:rPr>
              <a:t>外部使用字体 </a:t>
            </a:r>
            <a:r>
              <a:rPr lang="en-US" altLang="zh-CN" sz="1100" smtClean="0">
                <a:latin typeface="Arial" panose="020B0604020202020204" pitchFamily="34" charset="0"/>
              </a:rPr>
              <a:t>: Arial</a:t>
            </a:r>
          </a:p>
          <a:p>
            <a:pPr algn="r" eaLnBrk="1" hangingPunct="1">
              <a:lnSpc>
                <a:spcPct val="125000"/>
              </a:lnSpc>
              <a:defRPr/>
            </a:pPr>
            <a:endParaRPr lang="en-US" altLang="zh-CN"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中文目录标题</a:t>
            </a:r>
            <a:r>
              <a:rPr lang="en-US" altLang="zh-CN" sz="1100" smtClean="0">
                <a:latin typeface="Arial" panose="020B0604020202020204" pitchFamily="34" charset="0"/>
              </a:rPr>
              <a:t>:35-40pt  </a:t>
            </a:r>
            <a:endParaRPr lang="zh-CN" altLang="en-US"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颜色</a:t>
            </a:r>
            <a:r>
              <a:rPr lang="en-US" altLang="zh-CN" sz="1100" smtClean="0">
                <a:latin typeface="Arial" panose="020B0604020202020204" pitchFamily="34" charset="0"/>
              </a:rPr>
              <a:t>: R153 G0 B0</a:t>
            </a:r>
          </a:p>
          <a:p>
            <a:pPr algn="r" eaLnBrk="1" hangingPunct="1">
              <a:lnSpc>
                <a:spcPct val="125000"/>
              </a:lnSpc>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黑体</a:t>
            </a:r>
          </a:p>
          <a:p>
            <a:pPr algn="r" eaLnBrk="1" hangingPunct="1">
              <a:lnSpc>
                <a:spcPct val="125000"/>
              </a:lnSpc>
              <a:defRPr/>
            </a:pPr>
            <a:endParaRPr lang="zh-CN" altLang="en-US" sz="1100" smtClean="0">
              <a:latin typeface="Arial" panose="020B0604020202020204" pitchFamily="34" charset="0"/>
            </a:endParaRPr>
          </a:p>
          <a:p>
            <a:pPr algn="r" eaLnBrk="1" hangingPunct="1">
              <a:lnSpc>
                <a:spcPct val="125000"/>
              </a:lnSpc>
              <a:defRPr/>
            </a:pPr>
            <a:endParaRPr lang="zh-CN" altLang="en-US"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英文目录正文</a:t>
            </a:r>
            <a:r>
              <a:rPr lang="en-US" altLang="zh-CN" sz="1100" smtClean="0">
                <a:latin typeface="Arial" panose="020B0604020202020204" pitchFamily="34" charset="0"/>
              </a:rPr>
              <a:t>:28-30pt</a:t>
            </a:r>
          </a:p>
          <a:p>
            <a:pPr algn="r" eaLnBrk="1" hangingPunct="1">
              <a:lnSpc>
                <a:spcPct val="125000"/>
              </a:lnSpc>
              <a:defRPr/>
            </a:pPr>
            <a:r>
              <a:rPr lang="zh-CN" altLang="en-US" sz="1100" smtClean="0">
                <a:latin typeface="Arial" panose="020B0604020202020204" pitchFamily="34" charset="0"/>
              </a:rPr>
              <a:t>子目录 </a:t>
            </a:r>
            <a:r>
              <a:rPr lang="en-US" altLang="zh-CN" sz="1100" smtClean="0">
                <a:latin typeface="Arial" panose="020B0604020202020204" pitchFamily="34" charset="0"/>
              </a:rPr>
              <a:t>(2-5</a:t>
            </a:r>
            <a:r>
              <a:rPr lang="zh-CN" altLang="en-US" sz="1100" smtClean="0">
                <a:latin typeface="Arial" panose="020B0604020202020204" pitchFamily="34" charset="0"/>
              </a:rPr>
              <a:t>级</a:t>
            </a:r>
            <a:r>
              <a:rPr lang="en-US" altLang="zh-CN" sz="1100" smtClean="0">
                <a:latin typeface="Arial" panose="020B0604020202020204" pitchFamily="34" charset="0"/>
              </a:rPr>
              <a:t>) :20-30pt  </a:t>
            </a:r>
          </a:p>
          <a:p>
            <a:pPr algn="r" eaLnBrk="1" hangingPunct="1">
              <a:lnSpc>
                <a:spcPct val="125000"/>
              </a:lnSpc>
              <a:defRPr/>
            </a:pPr>
            <a:r>
              <a:rPr lang="zh-CN" altLang="en-US" sz="1100" smtClean="0">
                <a:latin typeface="Arial" panose="020B0604020202020204" pitchFamily="34" charset="0"/>
              </a:rPr>
              <a:t>颜色</a:t>
            </a:r>
            <a:r>
              <a:rPr lang="en-US" altLang="zh-CN" sz="1100" smtClean="0">
                <a:latin typeface="Arial" panose="020B0604020202020204" pitchFamily="34" charset="0"/>
              </a:rPr>
              <a:t>:</a:t>
            </a:r>
            <a:r>
              <a:rPr lang="zh-CN" altLang="en-US" sz="1100" smtClean="0">
                <a:latin typeface="Arial" panose="020B0604020202020204" pitchFamily="34" charset="0"/>
              </a:rPr>
              <a:t>黑色</a:t>
            </a:r>
          </a:p>
          <a:p>
            <a:pPr algn="r" eaLnBrk="1" hangingPunct="1">
              <a:lnSpc>
                <a:spcPct val="125000"/>
              </a:lnSpc>
              <a:defRPr/>
            </a:pPr>
            <a:r>
              <a:rPr lang="zh-CN" altLang="en-US" sz="1100" smtClean="0">
                <a:latin typeface="Arial" panose="020B0604020202020204" pitchFamily="34" charset="0"/>
              </a:rPr>
              <a:t>内部使用字体 </a:t>
            </a:r>
            <a:r>
              <a:rPr lang="en-US" altLang="zh-CN" sz="1100" smtClean="0">
                <a:latin typeface="Arial" panose="020B0604020202020204" pitchFamily="34" charset="0"/>
              </a:rPr>
              <a:t>:</a:t>
            </a:r>
          </a:p>
          <a:p>
            <a:pPr algn="r" eaLnBrk="1" hangingPunct="1">
              <a:lnSpc>
                <a:spcPct val="125000"/>
              </a:lnSpc>
              <a:defRPr/>
            </a:pPr>
            <a:r>
              <a:rPr lang="en-US" altLang="zh-CN" sz="1100" smtClean="0">
                <a:latin typeface="Arial" panose="020B0604020202020204" pitchFamily="34" charset="0"/>
              </a:rPr>
              <a:t>FrutigerNext LT Regular</a:t>
            </a:r>
          </a:p>
          <a:p>
            <a:pPr algn="r" eaLnBrk="1" hangingPunct="1">
              <a:lnSpc>
                <a:spcPct val="125000"/>
              </a:lnSpc>
              <a:defRPr/>
            </a:pPr>
            <a:r>
              <a:rPr lang="zh-CN" altLang="en-US" sz="1100" smtClean="0">
                <a:latin typeface="Arial" panose="020B0604020202020204" pitchFamily="34" charset="0"/>
              </a:rPr>
              <a:t>外部使用字体 </a:t>
            </a:r>
            <a:r>
              <a:rPr lang="en-US" altLang="zh-CN" sz="1100" smtClean="0">
                <a:latin typeface="Arial" panose="020B0604020202020204" pitchFamily="34" charset="0"/>
              </a:rPr>
              <a:t>: Arial</a:t>
            </a:r>
          </a:p>
          <a:p>
            <a:pPr algn="r" eaLnBrk="1" hangingPunct="1">
              <a:lnSpc>
                <a:spcPct val="125000"/>
              </a:lnSpc>
              <a:defRPr/>
            </a:pPr>
            <a:endParaRPr lang="en-US" altLang="zh-CN"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中文目录正文</a:t>
            </a:r>
            <a:r>
              <a:rPr lang="en-US" altLang="zh-CN" sz="1100" smtClean="0">
                <a:latin typeface="Arial" panose="020B0604020202020204" pitchFamily="34" charset="0"/>
              </a:rPr>
              <a:t>:28-30pt</a:t>
            </a:r>
          </a:p>
          <a:p>
            <a:pPr algn="r" eaLnBrk="1" hangingPunct="1">
              <a:lnSpc>
                <a:spcPct val="125000"/>
              </a:lnSpc>
              <a:defRPr/>
            </a:pPr>
            <a:r>
              <a:rPr lang="zh-CN" altLang="en-US" sz="1100" smtClean="0">
                <a:latin typeface="Arial" panose="020B0604020202020204" pitchFamily="34" charset="0"/>
              </a:rPr>
              <a:t>子目录</a:t>
            </a:r>
            <a:r>
              <a:rPr lang="en-US" altLang="zh-CN" sz="1100" smtClean="0">
                <a:latin typeface="Arial" panose="020B0604020202020204" pitchFamily="34" charset="0"/>
              </a:rPr>
              <a:t>(2-5</a:t>
            </a:r>
            <a:r>
              <a:rPr lang="zh-CN" altLang="en-US" sz="1100" smtClean="0">
                <a:latin typeface="Arial" panose="020B0604020202020204" pitchFamily="34" charset="0"/>
              </a:rPr>
              <a:t>级</a:t>
            </a:r>
            <a:r>
              <a:rPr lang="en-US" altLang="zh-CN" sz="1100" smtClean="0">
                <a:latin typeface="Arial" panose="020B0604020202020204" pitchFamily="34" charset="0"/>
              </a:rPr>
              <a:t>):20-30pt </a:t>
            </a:r>
            <a:endParaRPr lang="zh-CN" altLang="en-US" sz="1100" smtClean="0">
              <a:latin typeface="Arial" panose="020B0604020202020204" pitchFamily="34" charset="0"/>
            </a:endParaRPr>
          </a:p>
          <a:p>
            <a:pPr algn="r" eaLnBrk="1" hangingPunct="1">
              <a:lnSpc>
                <a:spcPct val="125000"/>
              </a:lnSpc>
              <a:defRPr/>
            </a:pPr>
            <a:r>
              <a:rPr lang="zh-CN" altLang="en-US" sz="1100" smtClean="0">
                <a:latin typeface="Arial" panose="020B0604020202020204" pitchFamily="34" charset="0"/>
              </a:rPr>
              <a:t>颜色</a:t>
            </a:r>
            <a:r>
              <a:rPr lang="en-US" altLang="zh-CN" sz="1100" smtClean="0">
                <a:latin typeface="Arial" panose="020B0604020202020204" pitchFamily="34" charset="0"/>
              </a:rPr>
              <a:t>:</a:t>
            </a:r>
            <a:r>
              <a:rPr lang="zh-CN" altLang="en-US" sz="1100" smtClean="0">
                <a:latin typeface="Arial" panose="020B0604020202020204" pitchFamily="34" charset="0"/>
              </a:rPr>
              <a:t>黑色</a:t>
            </a:r>
          </a:p>
          <a:p>
            <a:pPr algn="r" eaLnBrk="1" hangingPunct="1">
              <a:lnSpc>
                <a:spcPct val="125000"/>
              </a:lnSpc>
              <a:defRPr/>
            </a:pPr>
            <a:r>
              <a:rPr lang="zh-CN" altLang="en-US" sz="1100" smtClean="0">
                <a:latin typeface="Arial" panose="020B0604020202020204" pitchFamily="34" charset="0"/>
              </a:rPr>
              <a:t>字体</a:t>
            </a:r>
            <a:r>
              <a:rPr lang="en-US" altLang="zh-CN" sz="1100" smtClean="0">
                <a:latin typeface="Arial" panose="020B0604020202020204" pitchFamily="34" charset="0"/>
              </a:rPr>
              <a:t>:</a:t>
            </a:r>
            <a:r>
              <a:rPr lang="zh-CN" altLang="en-US" sz="1100" smtClean="0">
                <a:latin typeface="Arial" panose="020B0604020202020204" pitchFamily="34" charset="0"/>
              </a:rPr>
              <a:t>细黑体 </a:t>
            </a:r>
          </a:p>
          <a:p>
            <a:pPr algn="r" eaLnBrk="1" hangingPunct="1">
              <a:lnSpc>
                <a:spcPct val="125000"/>
              </a:lnSpc>
              <a:defRPr/>
            </a:pPr>
            <a:endParaRPr lang="zh-CN" altLang="en-US" sz="1100" smtClean="0">
              <a:latin typeface="Arial" panose="020B0604020202020204" pitchFamily="34" charset="0"/>
            </a:endParaRPr>
          </a:p>
          <a:p>
            <a:pPr algn="r" eaLnBrk="1" hangingPunct="1">
              <a:lnSpc>
                <a:spcPct val="125000"/>
              </a:lnSpc>
              <a:defRPr/>
            </a:pPr>
            <a:endParaRPr lang="zh-CN" altLang="en-US" sz="1100" smtClean="0">
              <a:latin typeface="Arial" panose="020B0604020202020204" pitchFamily="34" charset="0"/>
            </a:endParaRPr>
          </a:p>
          <a:p>
            <a:pPr algn="r" eaLnBrk="1" hangingPunct="1">
              <a:lnSpc>
                <a:spcPct val="125000"/>
              </a:lnSpc>
              <a:defRPr/>
            </a:pPr>
            <a:endParaRPr lang="en-US" altLang="zh-CN" sz="1100" smtClean="0">
              <a:latin typeface="Arial" panose="020B0604020202020204" pitchFamily="34" charset="0"/>
            </a:endParaRPr>
          </a:p>
          <a:p>
            <a:pPr algn="r" eaLnBrk="1" hangingPunct="1">
              <a:lnSpc>
                <a:spcPct val="125000"/>
              </a:lnSpc>
              <a:defRPr/>
            </a:pPr>
            <a:endParaRPr lang="en-US" altLang="zh-CN" sz="1100" smtClean="0">
              <a:latin typeface="Arial" panose="020B0604020202020204" pitchFamily="34" charset="0"/>
            </a:endParaRPr>
          </a:p>
          <a:p>
            <a:pPr algn="r" eaLnBrk="1" hangingPunct="1">
              <a:lnSpc>
                <a:spcPct val="125000"/>
              </a:lnSpc>
              <a:defRPr/>
            </a:pPr>
            <a:endParaRPr lang="zh-CN" altLang="en-US" sz="1100" smtClean="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Arial" pitchFamily="34" charset="0"/>
          <a:ea typeface="黑体" pitchFamily="49" charset="-122"/>
        </a:defRPr>
      </a:lvl2pPr>
      <a:lvl3pPr algn="l" defTabSz="801688" rtl="0" eaLnBrk="0" fontAlgn="base" hangingPunct="0">
        <a:spcBef>
          <a:spcPct val="0"/>
        </a:spcBef>
        <a:spcAft>
          <a:spcPct val="0"/>
        </a:spcAft>
        <a:defRPr sz="3500">
          <a:solidFill>
            <a:srgbClr val="990000"/>
          </a:solidFill>
          <a:latin typeface="Arial" pitchFamily="34" charset="0"/>
          <a:ea typeface="黑体" pitchFamily="49" charset="-122"/>
        </a:defRPr>
      </a:lvl3pPr>
      <a:lvl4pPr algn="l" defTabSz="801688" rtl="0" eaLnBrk="0" fontAlgn="base" hangingPunct="0">
        <a:spcBef>
          <a:spcPct val="0"/>
        </a:spcBef>
        <a:spcAft>
          <a:spcPct val="0"/>
        </a:spcAft>
        <a:defRPr sz="3500">
          <a:solidFill>
            <a:srgbClr val="990000"/>
          </a:solidFill>
          <a:latin typeface="Arial" pitchFamily="34" charset="0"/>
          <a:ea typeface="黑体" pitchFamily="49" charset="-122"/>
        </a:defRPr>
      </a:lvl4pPr>
      <a:lvl5pPr algn="l" defTabSz="801688" rtl="0" eaLnBrk="0" fontAlgn="base" hangingPunct="0">
        <a:spcBef>
          <a:spcPct val="0"/>
        </a:spcBef>
        <a:spcAft>
          <a:spcPct val="0"/>
        </a:spcAft>
        <a:defRPr sz="3500">
          <a:solidFill>
            <a:srgbClr val="990000"/>
          </a:solidFill>
          <a:latin typeface="Arial" pitchFamily="34" charset="0"/>
          <a:ea typeface="黑体" pitchFamily="49" charset="-122"/>
        </a:defRPr>
      </a:lvl5pPr>
      <a:lvl6pPr marL="457200" algn="l" defTabSz="801688" rtl="0" fontAlgn="base">
        <a:spcBef>
          <a:spcPct val="0"/>
        </a:spcBef>
        <a:spcAft>
          <a:spcPct val="0"/>
        </a:spcAft>
        <a:defRPr sz="3500">
          <a:solidFill>
            <a:srgbClr val="990000"/>
          </a:solidFill>
          <a:latin typeface="Arial" pitchFamily="34" charset="0"/>
          <a:ea typeface="黑体" pitchFamily="49" charset="-122"/>
        </a:defRPr>
      </a:lvl6pPr>
      <a:lvl7pPr marL="914400" algn="l" defTabSz="801688" rtl="0" fontAlgn="base">
        <a:spcBef>
          <a:spcPct val="0"/>
        </a:spcBef>
        <a:spcAft>
          <a:spcPct val="0"/>
        </a:spcAft>
        <a:defRPr sz="3500">
          <a:solidFill>
            <a:srgbClr val="990000"/>
          </a:solidFill>
          <a:latin typeface="Arial" pitchFamily="34" charset="0"/>
          <a:ea typeface="黑体" pitchFamily="49" charset="-122"/>
        </a:defRPr>
      </a:lvl7pPr>
      <a:lvl8pPr marL="1371600" algn="l" defTabSz="801688" rtl="0" fontAlgn="base">
        <a:spcBef>
          <a:spcPct val="0"/>
        </a:spcBef>
        <a:spcAft>
          <a:spcPct val="0"/>
        </a:spcAft>
        <a:defRPr sz="3500">
          <a:solidFill>
            <a:srgbClr val="990000"/>
          </a:solidFill>
          <a:latin typeface="Arial" pitchFamily="34" charset="0"/>
          <a:ea typeface="黑体" pitchFamily="49" charset="-122"/>
        </a:defRPr>
      </a:lvl8pPr>
      <a:lvl9pPr marL="1828800" algn="l" defTabSz="801688" rtl="0" fontAlgn="base">
        <a:spcBef>
          <a:spcPct val="0"/>
        </a:spcBef>
        <a:spcAft>
          <a:spcPct val="0"/>
        </a:spcAft>
        <a:defRPr sz="3500">
          <a:solidFill>
            <a:srgbClr val="990000"/>
          </a:solidFill>
          <a:latin typeface="Arial"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har char="•"/>
        <a:defRPr sz="26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SzPct val="50000"/>
        <a:buFont typeface="Wingdings" panose="05000000000000000000" pitchFamily="2" charset="2"/>
        <a:buChar char="p"/>
        <a:defRPr sz="2400">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anose="05000000000000000000" pitchFamily="2" charset="2"/>
        <a:buChar char="n"/>
        <a:defRPr sz="2200">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5pPr>
      <a:lvl6pPr marL="2260600" indent="-201613" algn="l" defTabSz="801688" rtl="0" fontAlgn="base">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fontAlgn="base">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fontAlgn="base">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fontAlgn="base">
        <a:lnSpc>
          <a:spcPct val="140000"/>
        </a:lnSpc>
        <a:spcBef>
          <a:spcPct val="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5897563"/>
            <a:ext cx="9144000"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5" name="Text Box 7"/>
          <p:cNvSpPr txBox="1">
            <a:spLocks noChangeArrowheads="1"/>
          </p:cNvSpPr>
          <p:nvPr/>
        </p:nvSpPr>
        <p:spPr bwMode="auto">
          <a:xfrm>
            <a:off x="3233738" y="2674938"/>
            <a:ext cx="2779712"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3448" tIns="41724" rIns="83448" bIns="41724">
            <a:spAutoFit/>
          </a:bodyPr>
          <a:lstStyle>
            <a:lvl1pPr defTabSz="835025">
              <a:defRPr sz="1400">
                <a:solidFill>
                  <a:schemeClr val="bg1"/>
                </a:solidFill>
                <a:latin typeface="华文细黑" panose="02010600040101010101" pitchFamily="2" charset="-122"/>
                <a:ea typeface="华文细黑" panose="02010600040101010101" pitchFamily="2" charset="-122"/>
              </a:defRPr>
            </a:lvl1pPr>
            <a:lvl2pPr marL="742950" indent="-285750" defTabSz="835025">
              <a:defRPr sz="1400">
                <a:solidFill>
                  <a:schemeClr val="bg1"/>
                </a:solidFill>
                <a:latin typeface="华文细黑" panose="02010600040101010101" pitchFamily="2" charset="-122"/>
                <a:ea typeface="华文细黑" panose="02010600040101010101" pitchFamily="2" charset="-122"/>
              </a:defRPr>
            </a:lvl2pPr>
            <a:lvl3pPr marL="1143000" indent="-228600" defTabSz="835025">
              <a:defRPr sz="1400">
                <a:solidFill>
                  <a:schemeClr val="bg1"/>
                </a:solidFill>
                <a:latin typeface="华文细黑" panose="02010600040101010101" pitchFamily="2" charset="-122"/>
                <a:ea typeface="华文细黑" panose="02010600040101010101" pitchFamily="2" charset="-122"/>
              </a:defRPr>
            </a:lvl3pPr>
            <a:lvl4pPr marL="1600200" indent="-228600" defTabSz="835025">
              <a:defRPr sz="1400">
                <a:solidFill>
                  <a:schemeClr val="bg1"/>
                </a:solidFill>
                <a:latin typeface="华文细黑" panose="02010600040101010101" pitchFamily="2" charset="-122"/>
                <a:ea typeface="华文细黑" panose="02010600040101010101" pitchFamily="2" charset="-122"/>
              </a:defRPr>
            </a:lvl4pPr>
            <a:lvl5pPr marL="2057400" indent="-228600" defTabSz="835025">
              <a:defRPr sz="1400">
                <a:solidFill>
                  <a:schemeClr val="bg1"/>
                </a:solidFill>
                <a:latin typeface="华文细黑" panose="02010600040101010101" pitchFamily="2" charset="-122"/>
                <a:ea typeface="华文细黑" panose="02010600040101010101" pitchFamily="2" charset="-122"/>
              </a:defRPr>
            </a:lvl5pPr>
            <a:lvl6pPr marL="25146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4400" smtClean="0">
                <a:solidFill>
                  <a:srgbClr val="990000"/>
                </a:solidFill>
                <a:latin typeface="Arial" panose="020B0604020202020204" pitchFamily="34" charset="0"/>
                <a:ea typeface="MS PGothic" panose="020B0600070205080204" pitchFamily="34" charset="-128"/>
              </a:rPr>
              <a:t>Thank you</a:t>
            </a:r>
          </a:p>
        </p:txBody>
      </p:sp>
      <p:sp>
        <p:nvSpPr>
          <p:cNvPr id="3076" name="Text Box 8"/>
          <p:cNvSpPr txBox="1">
            <a:spLocks noChangeArrowheads="1"/>
          </p:cNvSpPr>
          <p:nvPr/>
        </p:nvSpPr>
        <p:spPr bwMode="auto">
          <a:xfrm>
            <a:off x="3276600" y="3435350"/>
            <a:ext cx="2738438"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3448" tIns="41724" rIns="83448" bIns="41724">
            <a:spAutoFit/>
          </a:bodyPr>
          <a:lstStyle>
            <a:lvl1pPr defTabSz="835025">
              <a:defRPr sz="1400">
                <a:solidFill>
                  <a:schemeClr val="bg1"/>
                </a:solidFill>
                <a:latin typeface="华文细黑" panose="02010600040101010101" pitchFamily="2" charset="-122"/>
                <a:ea typeface="华文细黑" panose="02010600040101010101" pitchFamily="2" charset="-122"/>
              </a:defRPr>
            </a:lvl1pPr>
            <a:lvl2pPr marL="742950" indent="-285750" defTabSz="835025">
              <a:defRPr sz="1400">
                <a:solidFill>
                  <a:schemeClr val="bg1"/>
                </a:solidFill>
                <a:latin typeface="华文细黑" panose="02010600040101010101" pitchFamily="2" charset="-122"/>
                <a:ea typeface="华文细黑" panose="02010600040101010101" pitchFamily="2" charset="-122"/>
              </a:defRPr>
            </a:lvl2pPr>
            <a:lvl3pPr marL="1143000" indent="-228600" defTabSz="835025">
              <a:defRPr sz="1400">
                <a:solidFill>
                  <a:schemeClr val="bg1"/>
                </a:solidFill>
                <a:latin typeface="华文细黑" panose="02010600040101010101" pitchFamily="2" charset="-122"/>
                <a:ea typeface="华文细黑" panose="02010600040101010101" pitchFamily="2" charset="-122"/>
              </a:defRPr>
            </a:lvl3pPr>
            <a:lvl4pPr marL="1600200" indent="-228600" defTabSz="835025">
              <a:defRPr sz="1400">
                <a:solidFill>
                  <a:schemeClr val="bg1"/>
                </a:solidFill>
                <a:latin typeface="华文细黑" panose="02010600040101010101" pitchFamily="2" charset="-122"/>
                <a:ea typeface="华文细黑" panose="02010600040101010101" pitchFamily="2" charset="-122"/>
              </a:defRPr>
            </a:lvl4pPr>
            <a:lvl5pPr marL="2057400" indent="-228600" defTabSz="835025">
              <a:defRPr sz="1400">
                <a:solidFill>
                  <a:schemeClr val="bg1"/>
                </a:solidFill>
                <a:latin typeface="华文细黑" panose="02010600040101010101" pitchFamily="2" charset="-122"/>
                <a:ea typeface="华文细黑" panose="02010600040101010101" pitchFamily="2" charset="-122"/>
              </a:defRPr>
            </a:lvl5pPr>
            <a:lvl6pPr marL="25146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defTabSz="835025"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a:defRPr/>
            </a:pPr>
            <a:r>
              <a:rPr lang="en-US" altLang="zh-CN" sz="2600" smtClean="0">
                <a:solidFill>
                  <a:srgbClr val="666666"/>
                </a:solidFill>
                <a:latin typeface="Arial" panose="020B0604020202020204" pitchFamily="34" charset="0"/>
                <a:ea typeface="MS PGothic" panose="020B0600070205080204" pitchFamily="34" charset="-128"/>
              </a:rPr>
              <a:t>www.huawei.com</a:t>
            </a:r>
            <a:endParaRPr lang="en-US" altLang="zh-CN" sz="2100" smtClean="0">
              <a:solidFill>
                <a:srgbClr val="990000"/>
              </a:solidFill>
              <a:latin typeface="Arial" panose="020B0604020202020204"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2pPr>
      <a:lvl3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3pPr>
      <a:lvl4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4pPr>
      <a:lvl5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5pPr>
      <a:lvl6pPr marL="457200" algn="ctr" defTabSz="801688" rtl="0" fontAlgn="base">
        <a:spcBef>
          <a:spcPct val="0"/>
        </a:spcBef>
        <a:spcAft>
          <a:spcPct val="0"/>
        </a:spcAft>
        <a:defRPr sz="3800">
          <a:solidFill>
            <a:schemeClr val="tx2"/>
          </a:solidFill>
          <a:latin typeface="Arial" pitchFamily="34" charset="0"/>
          <a:ea typeface="宋体" pitchFamily="2" charset="-122"/>
        </a:defRPr>
      </a:lvl6pPr>
      <a:lvl7pPr marL="914400" algn="ctr" defTabSz="801688" rtl="0" fontAlgn="base">
        <a:spcBef>
          <a:spcPct val="0"/>
        </a:spcBef>
        <a:spcAft>
          <a:spcPct val="0"/>
        </a:spcAft>
        <a:defRPr sz="3800">
          <a:solidFill>
            <a:schemeClr val="tx2"/>
          </a:solidFill>
          <a:latin typeface="Arial" pitchFamily="34" charset="0"/>
          <a:ea typeface="宋体" pitchFamily="2" charset="-122"/>
        </a:defRPr>
      </a:lvl7pPr>
      <a:lvl8pPr marL="1371600" algn="ctr" defTabSz="801688" rtl="0" fontAlgn="base">
        <a:spcBef>
          <a:spcPct val="0"/>
        </a:spcBef>
        <a:spcAft>
          <a:spcPct val="0"/>
        </a:spcAft>
        <a:defRPr sz="3800">
          <a:solidFill>
            <a:schemeClr val="tx2"/>
          </a:solidFill>
          <a:latin typeface="Arial" pitchFamily="34" charset="0"/>
          <a:ea typeface="宋体" pitchFamily="2" charset="-122"/>
        </a:defRPr>
      </a:lvl8pPr>
      <a:lvl9pPr marL="1828800" algn="ctr" defTabSz="801688" rtl="0" fontAlgn="base">
        <a:spcBef>
          <a:spcPct val="0"/>
        </a:spcBef>
        <a:spcAft>
          <a:spcPct val="0"/>
        </a:spcAft>
        <a:defRPr sz="3800">
          <a:solidFill>
            <a:schemeClr val="tx2"/>
          </a:solidFill>
          <a:latin typeface="Arial" pitchFamily="34"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304800"/>
            <a:ext cx="82296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838200" y="1295400"/>
            <a:ext cx="7848600" cy="4830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324600"/>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r>
              <a:rPr lang="de-DE" altLang="zh-CN"/>
              <a:t>Page </a:t>
            </a:r>
            <a:fld id="{B9DAD190-364C-416A-A60C-E77185FAA6D2}" type="slidenum">
              <a:rPr lang="de-DE" altLang="zh-CN"/>
              <a:pPr>
                <a:defRPr/>
              </a:pPr>
              <a:t>‹#›</a:t>
            </a:fld>
            <a:endParaRPr lang="en-GB" altLang="zh-CN"/>
          </a:p>
        </p:txBody>
      </p:sp>
      <p:sp>
        <p:nvSpPr>
          <p:cNvPr id="1029" name="Rectangle 5"/>
          <p:cNvSpPr>
            <a:spLocks noGrp="1" noChangeArrowheads="1"/>
          </p:cNvSpPr>
          <p:nvPr>
            <p:ph type="ftr" sz="quarter" idx="3"/>
          </p:nvPr>
        </p:nvSpPr>
        <p:spPr bwMode="auto">
          <a:xfrm>
            <a:off x="3124200" y="6324600"/>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b="0">
                <a:solidFill>
                  <a:schemeClr val="bg1"/>
                </a:solidFill>
                <a:ea typeface="宋体" pitchFamily="2" charset="-122"/>
              </a:defRPr>
            </a:lvl1pPr>
          </a:lstStyle>
          <a:p>
            <a:pPr>
              <a:defRPr/>
            </a:pPr>
            <a:endParaRPr lang="en-US"/>
          </a:p>
        </p:txBody>
      </p:sp>
      <p:sp>
        <p:nvSpPr>
          <p:cNvPr id="1030" name="Rectangle 6"/>
          <p:cNvSpPr>
            <a:spLocks noGrp="1" noChangeArrowheads="1"/>
          </p:cNvSpPr>
          <p:nvPr>
            <p:ph type="sldNum" sz="quarter" idx="4"/>
          </p:nvPr>
        </p:nvSpPr>
        <p:spPr bwMode="auto">
          <a:xfrm>
            <a:off x="6858000" y="6534150"/>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600">
                <a:ea typeface="宋体" panose="02010600030101010101" pitchFamily="2" charset="-122"/>
              </a:defRPr>
            </a:lvl1pPr>
          </a:lstStyle>
          <a:p>
            <a:pPr>
              <a:defRPr/>
            </a:pPr>
            <a:fld id="{130DF07A-8D91-492C-9508-6C605AFB385E}" type="slidenum">
              <a:rPr lang="en-US" altLang="zh-CN"/>
              <a:pPr>
                <a:defRPr/>
              </a:pPr>
              <a:t>‹#›</a:t>
            </a:fld>
            <a:endParaRPr lang="en-US" altLang="zh-CN"/>
          </a:p>
        </p:txBody>
      </p:sp>
      <p:sp>
        <p:nvSpPr>
          <p:cNvPr id="4103" name="Text Box 7"/>
          <p:cNvSpPr txBox="1">
            <a:spLocks noChangeArrowheads="1"/>
          </p:cNvSpPr>
          <p:nvPr/>
        </p:nvSpPr>
        <p:spPr bwMode="auto">
          <a:xfrm>
            <a:off x="6705600" y="304800"/>
            <a:ext cx="2133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spcBef>
                <a:spcPct val="50000"/>
              </a:spcBef>
              <a:defRPr/>
            </a:pPr>
            <a:endParaRPr lang="zh-CN" altLang="en-US" smtClean="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5396" r:id="rId1"/>
    <p:sldLayoutId id="2147485397" r:id="rId2"/>
    <p:sldLayoutId id="2147485398" r:id="rId3"/>
    <p:sldLayoutId id="2147485399" r:id="rId4"/>
    <p:sldLayoutId id="2147485400" r:id="rId5"/>
    <p:sldLayoutId id="2147485401" r:id="rId6"/>
    <p:sldLayoutId id="2147485402" r:id="rId7"/>
    <p:sldLayoutId id="2147485403" r:id="rId8"/>
    <p:sldLayoutId id="2147485404" r:id="rId9"/>
    <p:sldLayoutId id="2147485405" r:id="rId10"/>
    <p:sldLayoutId id="2147485406" r:id="rId11"/>
    <p:sldLayoutId id="2147485407" r:id="rId12"/>
    <p:sldLayoutId id="2147485381" r:id="rId13"/>
    <p:sldLayoutId id="2147485408" r:id="rId14"/>
  </p:sldLayoutIdLst>
  <p:hf sldNum="0" hdr="0" ftr="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34" charset="0"/>
          <a:ea typeface="仿宋_GB2312" pitchFamily="49" charset="-122"/>
        </a:defRPr>
      </a:lvl2pPr>
      <a:lvl3pPr algn="ctr" rtl="0" eaLnBrk="0" fontAlgn="base" hangingPunct="0">
        <a:spcBef>
          <a:spcPct val="0"/>
        </a:spcBef>
        <a:spcAft>
          <a:spcPct val="0"/>
        </a:spcAft>
        <a:defRPr sz="4000">
          <a:solidFill>
            <a:schemeClr val="tx2"/>
          </a:solidFill>
          <a:latin typeface="Arial" pitchFamily="34" charset="0"/>
          <a:ea typeface="仿宋_GB2312" pitchFamily="49" charset="-122"/>
        </a:defRPr>
      </a:lvl3pPr>
      <a:lvl4pPr algn="ctr" rtl="0" eaLnBrk="0" fontAlgn="base" hangingPunct="0">
        <a:spcBef>
          <a:spcPct val="0"/>
        </a:spcBef>
        <a:spcAft>
          <a:spcPct val="0"/>
        </a:spcAft>
        <a:defRPr sz="4000">
          <a:solidFill>
            <a:schemeClr val="tx2"/>
          </a:solidFill>
          <a:latin typeface="Arial" pitchFamily="34" charset="0"/>
          <a:ea typeface="仿宋_GB2312" pitchFamily="49" charset="-122"/>
        </a:defRPr>
      </a:lvl4pPr>
      <a:lvl5pPr algn="ctr" rtl="0" eaLnBrk="0" fontAlgn="base" hangingPunct="0">
        <a:spcBef>
          <a:spcPct val="0"/>
        </a:spcBef>
        <a:spcAft>
          <a:spcPct val="0"/>
        </a:spcAft>
        <a:defRPr sz="4000">
          <a:solidFill>
            <a:schemeClr val="tx2"/>
          </a:solidFill>
          <a:latin typeface="Arial" pitchFamily="34" charset="0"/>
          <a:ea typeface="仿宋_GB2312" pitchFamily="49" charset="-122"/>
        </a:defRPr>
      </a:lvl5pPr>
      <a:lvl6pPr marL="457200" algn="ctr" rtl="0" eaLnBrk="1" fontAlgn="base" hangingPunct="1">
        <a:spcBef>
          <a:spcPct val="0"/>
        </a:spcBef>
        <a:spcAft>
          <a:spcPct val="0"/>
        </a:spcAft>
        <a:defRPr sz="4000">
          <a:solidFill>
            <a:schemeClr val="tx2"/>
          </a:solidFill>
          <a:latin typeface="Arial" pitchFamily="34" charset="0"/>
          <a:ea typeface="仿宋_GB2312" pitchFamily="49" charset="-122"/>
        </a:defRPr>
      </a:lvl6pPr>
      <a:lvl7pPr marL="914400" algn="ctr" rtl="0" eaLnBrk="1" fontAlgn="base" hangingPunct="1">
        <a:spcBef>
          <a:spcPct val="0"/>
        </a:spcBef>
        <a:spcAft>
          <a:spcPct val="0"/>
        </a:spcAft>
        <a:defRPr sz="4000">
          <a:solidFill>
            <a:schemeClr val="tx2"/>
          </a:solidFill>
          <a:latin typeface="Arial" pitchFamily="34" charset="0"/>
          <a:ea typeface="仿宋_GB2312" pitchFamily="49" charset="-122"/>
        </a:defRPr>
      </a:lvl7pPr>
      <a:lvl8pPr marL="1371600" algn="ctr" rtl="0" eaLnBrk="1" fontAlgn="base" hangingPunct="1">
        <a:spcBef>
          <a:spcPct val="0"/>
        </a:spcBef>
        <a:spcAft>
          <a:spcPct val="0"/>
        </a:spcAft>
        <a:defRPr sz="4000">
          <a:solidFill>
            <a:schemeClr val="tx2"/>
          </a:solidFill>
          <a:latin typeface="Arial" pitchFamily="34" charset="0"/>
          <a:ea typeface="仿宋_GB2312" pitchFamily="49" charset="-122"/>
        </a:defRPr>
      </a:lvl8pPr>
      <a:lvl9pPr marL="1828800" algn="ctr" rtl="0" eaLnBrk="1" fontAlgn="base" hangingPunct="1">
        <a:spcBef>
          <a:spcPct val="0"/>
        </a:spcBef>
        <a:spcAft>
          <a:spcPct val="0"/>
        </a:spcAft>
        <a:defRPr sz="4000">
          <a:solidFill>
            <a:schemeClr val="tx2"/>
          </a:solidFill>
          <a:latin typeface="Arial"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5122" name="图片 6" descr="启点复赛PPT.pn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3" name="Text Box 9"/>
          <p:cNvSpPr txBox="1">
            <a:spLocks noChangeArrowheads="1"/>
          </p:cNvSpPr>
          <p:nvPr/>
        </p:nvSpPr>
        <p:spPr bwMode="auto">
          <a:xfrm>
            <a:off x="6705600" y="304800"/>
            <a:ext cx="2133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pPr eaLnBrk="1" hangingPunct="1">
              <a:spcBef>
                <a:spcPct val="50000"/>
              </a:spcBef>
              <a:defRPr/>
            </a:pPr>
            <a:endParaRPr lang="zh-CN" altLang="en-US" smtClean="0">
              <a:ea typeface="宋体" panose="02010600030101010101" pitchFamily="2" charset="-122"/>
            </a:endParaRPr>
          </a:p>
        </p:txBody>
      </p:sp>
      <p:sp>
        <p:nvSpPr>
          <p:cNvPr id="5124" name="Rectangle 2"/>
          <p:cNvSpPr>
            <a:spLocks noGrp="1" noChangeArrowheads="1"/>
          </p:cNvSpPr>
          <p:nvPr>
            <p:ph type="title"/>
          </p:nvPr>
        </p:nvSpPr>
        <p:spPr bwMode="auto">
          <a:xfrm>
            <a:off x="457200" y="304800"/>
            <a:ext cx="82296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5" name="Rectangle 3"/>
          <p:cNvSpPr>
            <a:spLocks noGrp="1" noChangeArrowheads="1"/>
          </p:cNvSpPr>
          <p:nvPr>
            <p:ph type="body" idx="1"/>
          </p:nvPr>
        </p:nvSpPr>
        <p:spPr bwMode="auto">
          <a:xfrm>
            <a:off x="838200" y="1295400"/>
            <a:ext cx="7848600" cy="4830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0">
                <a:solidFill>
                  <a:schemeClr val="bg1"/>
                </a:solidFill>
                <a:ea typeface="宋体" pitchFamily="2" charset="-122"/>
              </a:defRPr>
            </a:lvl1pPr>
          </a:lstStyle>
          <a:p>
            <a:pPr>
              <a:defRPr/>
            </a:pPr>
            <a:fld id="{8A7CE4FA-1767-4191-BEFB-A1F95AC10896}" type="datetime1">
              <a:rPr lang="zh-CN" altLang="en-US"/>
              <a:pPr>
                <a:defRPr/>
              </a:pPr>
              <a:t>2016/8/30</a:t>
            </a:fld>
            <a:endParaRPr lang="en-US"/>
          </a:p>
        </p:txBody>
      </p:sp>
      <p:sp>
        <p:nvSpPr>
          <p:cNvPr id="205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b="0">
                <a:solidFill>
                  <a:schemeClr val="bg1"/>
                </a:solidFill>
                <a:ea typeface="宋体" pitchFamily="2" charset="-122"/>
              </a:defRPr>
            </a:lvl1pPr>
          </a:lstStyle>
          <a:p>
            <a:pPr>
              <a:defRPr/>
            </a:pPr>
            <a:endParaRPr lang="en-US"/>
          </a:p>
        </p:txBody>
      </p:sp>
      <p:sp>
        <p:nvSpPr>
          <p:cNvPr id="205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600">
                <a:ea typeface="宋体" panose="02010600030101010101" pitchFamily="2" charset="-122"/>
              </a:defRPr>
            </a:lvl1pPr>
          </a:lstStyle>
          <a:p>
            <a:pPr>
              <a:defRPr/>
            </a:pPr>
            <a:fld id="{825745CD-1F7B-48B9-9A55-4492259D108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382" r:id="rId1"/>
    <p:sldLayoutId id="2147485383" r:id="rId2"/>
    <p:sldLayoutId id="2147485384" r:id="rId3"/>
    <p:sldLayoutId id="2147485385" r:id="rId4"/>
    <p:sldLayoutId id="2147485386" r:id="rId5"/>
    <p:sldLayoutId id="2147485387" r:id="rId6"/>
    <p:sldLayoutId id="2147485388" r:id="rId7"/>
    <p:sldLayoutId id="2147485389" r:id="rId8"/>
    <p:sldLayoutId id="2147485390" r:id="rId9"/>
    <p:sldLayoutId id="2147485391" r:id="rId10"/>
    <p:sldLayoutId id="2147485392" r:id="rId11"/>
  </p:sldLayoutIdLst>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34" charset="0"/>
          <a:ea typeface="仿宋_GB2312" pitchFamily="49" charset="-122"/>
        </a:defRPr>
      </a:lvl2pPr>
      <a:lvl3pPr algn="ctr" rtl="0" eaLnBrk="0" fontAlgn="base" hangingPunct="0">
        <a:spcBef>
          <a:spcPct val="0"/>
        </a:spcBef>
        <a:spcAft>
          <a:spcPct val="0"/>
        </a:spcAft>
        <a:defRPr sz="4000">
          <a:solidFill>
            <a:schemeClr val="tx2"/>
          </a:solidFill>
          <a:latin typeface="Arial" pitchFamily="34" charset="0"/>
          <a:ea typeface="仿宋_GB2312" pitchFamily="49" charset="-122"/>
        </a:defRPr>
      </a:lvl3pPr>
      <a:lvl4pPr algn="ctr" rtl="0" eaLnBrk="0" fontAlgn="base" hangingPunct="0">
        <a:spcBef>
          <a:spcPct val="0"/>
        </a:spcBef>
        <a:spcAft>
          <a:spcPct val="0"/>
        </a:spcAft>
        <a:defRPr sz="4000">
          <a:solidFill>
            <a:schemeClr val="tx2"/>
          </a:solidFill>
          <a:latin typeface="Arial" pitchFamily="34" charset="0"/>
          <a:ea typeface="仿宋_GB2312" pitchFamily="49" charset="-122"/>
        </a:defRPr>
      </a:lvl4pPr>
      <a:lvl5pPr algn="ctr" rtl="0" eaLnBrk="0" fontAlgn="base" hangingPunct="0">
        <a:spcBef>
          <a:spcPct val="0"/>
        </a:spcBef>
        <a:spcAft>
          <a:spcPct val="0"/>
        </a:spcAft>
        <a:defRPr sz="4000">
          <a:solidFill>
            <a:schemeClr val="tx2"/>
          </a:solidFill>
          <a:latin typeface="Arial" pitchFamily="34" charset="0"/>
          <a:ea typeface="仿宋_GB2312" pitchFamily="49" charset="-122"/>
        </a:defRPr>
      </a:lvl5pPr>
      <a:lvl6pPr marL="457200" algn="ctr" rtl="0" eaLnBrk="1" fontAlgn="base" hangingPunct="1">
        <a:spcBef>
          <a:spcPct val="0"/>
        </a:spcBef>
        <a:spcAft>
          <a:spcPct val="0"/>
        </a:spcAft>
        <a:defRPr sz="4000">
          <a:solidFill>
            <a:schemeClr val="tx2"/>
          </a:solidFill>
          <a:latin typeface="Arial" pitchFamily="34" charset="0"/>
          <a:ea typeface="仿宋_GB2312" pitchFamily="49" charset="-122"/>
        </a:defRPr>
      </a:lvl6pPr>
      <a:lvl7pPr marL="914400" algn="ctr" rtl="0" eaLnBrk="1" fontAlgn="base" hangingPunct="1">
        <a:spcBef>
          <a:spcPct val="0"/>
        </a:spcBef>
        <a:spcAft>
          <a:spcPct val="0"/>
        </a:spcAft>
        <a:defRPr sz="4000">
          <a:solidFill>
            <a:schemeClr val="tx2"/>
          </a:solidFill>
          <a:latin typeface="Arial" pitchFamily="34" charset="0"/>
          <a:ea typeface="仿宋_GB2312" pitchFamily="49" charset="-122"/>
        </a:defRPr>
      </a:lvl7pPr>
      <a:lvl8pPr marL="1371600" algn="ctr" rtl="0" eaLnBrk="1" fontAlgn="base" hangingPunct="1">
        <a:spcBef>
          <a:spcPct val="0"/>
        </a:spcBef>
        <a:spcAft>
          <a:spcPct val="0"/>
        </a:spcAft>
        <a:defRPr sz="4000">
          <a:solidFill>
            <a:schemeClr val="tx2"/>
          </a:solidFill>
          <a:latin typeface="Arial" pitchFamily="34" charset="0"/>
          <a:ea typeface="仿宋_GB2312" pitchFamily="49" charset="-122"/>
        </a:defRPr>
      </a:lvl8pPr>
      <a:lvl9pPr marL="1828800" algn="ctr" rtl="0" eaLnBrk="1" fontAlgn="base" hangingPunct="1">
        <a:spcBef>
          <a:spcPct val="0"/>
        </a:spcBef>
        <a:spcAft>
          <a:spcPct val="0"/>
        </a:spcAft>
        <a:defRPr sz="4000">
          <a:solidFill>
            <a:schemeClr val="tx2"/>
          </a:solidFill>
          <a:latin typeface="Arial"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2.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hyperlink" Target="http://baike.baidu.com/view/2324.htm" TargetMode="External"/><Relationship Id="rId4" Type="http://schemas.openxmlformats.org/officeDocument/2006/relationships/hyperlink" Target="http://baike.baidu.com/view/132241.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4.png"/><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5.png"/><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6.png"/><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0.xml"/><Relationship Id="rId4" Type="http://schemas.openxmlformats.org/officeDocument/2006/relationships/image" Target="../media/image80.jpeg"/></Relationships>
</file>

<file path=ppt/slides/_rels/slide8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6.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8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250825" y="1700213"/>
            <a:ext cx="8893175" cy="1784350"/>
          </a:xfrm>
          <a:prstGeom prst="rect">
            <a:avLst/>
          </a:prstGeom>
          <a:noFill/>
          <a:ln w="9525" cap="rnd" algn="ctr">
            <a:noFill/>
            <a:prstDash val="sysDot"/>
            <a:miter lim="800000"/>
            <a:headEnd/>
            <a:tailEnd/>
          </a:ln>
          <a:effectLst/>
        </p:spPr>
        <p:txBody>
          <a:bodyPr>
            <a:spAutoFit/>
          </a:bodyPr>
          <a:lstStyle/>
          <a:p>
            <a:pPr algn="ctr" eaLnBrk="1" hangingPunct="1">
              <a:spcBef>
                <a:spcPct val="50000"/>
              </a:spcBef>
              <a:defRPr/>
            </a:pPr>
            <a:r>
              <a:rPr lang="zh-CN" altLang="en-US" sz="4400" dirty="0">
                <a:solidFill>
                  <a:srgbClr val="FF0000"/>
                </a:solidFill>
                <a:effectLst>
                  <a:outerShdw blurRad="38100" dist="38100" dir="2700000" algn="tl">
                    <a:srgbClr val="C0C0C0"/>
                  </a:outerShdw>
                </a:effectLst>
                <a:latin typeface="黑体" pitchFamily="49" charset="-122"/>
                <a:ea typeface="黑体" pitchFamily="49" charset="-122"/>
              </a:rPr>
              <a:t>物联网之移动支付产业</a:t>
            </a:r>
            <a:endParaRPr lang="en-US" altLang="zh-CN" sz="4400" dirty="0">
              <a:solidFill>
                <a:srgbClr val="FF0000"/>
              </a:solidFill>
              <a:effectLst>
                <a:outerShdw blurRad="38100" dist="38100" dir="2700000" algn="tl">
                  <a:srgbClr val="C0C0C0"/>
                </a:outerShdw>
              </a:effectLst>
              <a:latin typeface="黑体" pitchFamily="49" charset="-122"/>
              <a:ea typeface="黑体" pitchFamily="49" charset="-122"/>
            </a:endParaRPr>
          </a:p>
          <a:p>
            <a:pPr algn="ctr" eaLnBrk="1" hangingPunct="1">
              <a:spcBef>
                <a:spcPct val="50000"/>
              </a:spcBef>
              <a:defRPr/>
            </a:pPr>
            <a:r>
              <a:rPr lang="zh-CN" altLang="en-US" sz="4400" dirty="0">
                <a:solidFill>
                  <a:srgbClr val="FF0000"/>
                </a:solidFill>
                <a:effectLst>
                  <a:outerShdw blurRad="38100" dist="38100" dir="2700000" algn="tl">
                    <a:srgbClr val="C0C0C0"/>
                  </a:outerShdw>
                </a:effectLst>
                <a:latin typeface="黑体" pitchFamily="49" charset="-122"/>
                <a:ea typeface="黑体" pitchFamily="49" charset="-122"/>
              </a:rPr>
              <a:t>现状与发展趋势</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1"/>
          <p:cNvSpPr>
            <a:spLocks noGrp="1"/>
          </p:cNvSpPr>
          <p:nvPr>
            <p:ph type="sldNum" sz="quarter" idx="12"/>
          </p:nvPr>
        </p:nvSpPr>
        <p:spPr>
          <a:xfrm>
            <a:off x="457200" y="6324600"/>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l">
              <a:spcBef>
                <a:spcPct val="0"/>
              </a:spcBef>
              <a:buFontTx/>
              <a:buNone/>
            </a:pPr>
            <a:fld id="{BF916941-FE9E-4DE1-B8D8-1810F60F2E83}" type="slidenum">
              <a:rPr lang="en-GB" altLang="en-US" sz="1400" smtClean="0">
                <a:solidFill>
                  <a:schemeClr val="bg1"/>
                </a:solidFill>
                <a:latin typeface="华文细黑" panose="02010600040101010101" pitchFamily="2" charset="-122"/>
                <a:ea typeface="宋体" panose="02010600030101010101" pitchFamily="2" charset="-122"/>
              </a:rPr>
              <a:pPr algn="l">
                <a:spcBef>
                  <a:spcPct val="0"/>
                </a:spcBef>
                <a:buFontTx/>
                <a:buNone/>
              </a:pPr>
              <a:t>10</a:t>
            </a:fld>
            <a:endParaRPr lang="en-GB" altLang="en-US" sz="1400" smtClean="0">
              <a:solidFill>
                <a:schemeClr val="bg1"/>
              </a:solidFill>
              <a:latin typeface="华文细黑" panose="02010600040101010101" pitchFamily="2" charset="-122"/>
              <a:ea typeface="宋体" panose="02010600030101010101" pitchFamily="2" charset="-122"/>
            </a:endParaRPr>
          </a:p>
        </p:txBody>
      </p:sp>
      <p:graphicFrame>
        <p:nvGraphicFramePr>
          <p:cNvPr id="48131" name="Object 7"/>
          <p:cNvGraphicFramePr>
            <a:graphicFrameLocks noChangeAspect="1"/>
          </p:cNvGraphicFramePr>
          <p:nvPr/>
        </p:nvGraphicFramePr>
        <p:xfrm>
          <a:off x="357188" y="1335088"/>
          <a:ext cx="4217987" cy="3049587"/>
        </p:xfrm>
        <a:graphic>
          <a:graphicData uri="http://schemas.openxmlformats.org/presentationml/2006/ole">
            <p:oleObj spid="_x0000_s48156" name="图表" r:id="rId3" imgW="6591416" imgH="4400457" progId="MSGraph.Chart.8">
              <p:embed followColorScheme="full"/>
            </p:oleObj>
          </a:graphicData>
        </a:graphic>
      </p:graphicFrame>
      <p:sp>
        <p:nvSpPr>
          <p:cNvPr id="1030" name="Text Box 8"/>
          <p:cNvSpPr txBox="1">
            <a:spLocks noChangeArrowheads="1"/>
          </p:cNvSpPr>
          <p:nvPr/>
        </p:nvSpPr>
        <p:spPr bwMode="auto">
          <a:xfrm>
            <a:off x="731838" y="1141413"/>
            <a:ext cx="3367087" cy="215900"/>
          </a:xfrm>
          <a:prstGeom prst="rect">
            <a:avLst/>
          </a:prstGeom>
          <a:noFill/>
          <a:ln w="9525">
            <a:noFill/>
            <a:miter lim="800000"/>
            <a:headEnd/>
            <a:tailEnd/>
          </a:ln>
        </p:spPr>
        <p:txBody>
          <a:bodyPr wrap="none" lIns="0" tIns="0" rIns="0" bIns="0">
            <a:spAutoFit/>
          </a:bodyPr>
          <a:lstStyle/>
          <a:p>
            <a:pPr algn="ctr" eaLnBrk="1" hangingPunct="1">
              <a:defRPr/>
            </a:pPr>
            <a:r>
              <a:rPr lang="en-US" altLang="zh-CN" dirty="0">
                <a:solidFill>
                  <a:schemeClr val="tx1">
                    <a:lumMod val="95000"/>
                    <a:lumOff val="5000"/>
                  </a:schemeClr>
                </a:solidFill>
              </a:rPr>
              <a:t>2009-2013</a:t>
            </a:r>
            <a:r>
              <a:rPr lang="zh-CN" altLang="en-US" dirty="0">
                <a:solidFill>
                  <a:schemeClr val="tx1">
                    <a:lumMod val="95000"/>
                    <a:lumOff val="5000"/>
                  </a:schemeClr>
                </a:solidFill>
              </a:rPr>
              <a:t>年全球移动支付市场规模及增长</a:t>
            </a:r>
          </a:p>
        </p:txBody>
      </p:sp>
      <p:graphicFrame>
        <p:nvGraphicFramePr>
          <p:cNvPr id="48133" name="Object 9"/>
          <p:cNvGraphicFramePr>
            <a:graphicFrameLocks noChangeAspect="1"/>
          </p:cNvGraphicFramePr>
          <p:nvPr/>
        </p:nvGraphicFramePr>
        <p:xfrm>
          <a:off x="4598988" y="1335088"/>
          <a:ext cx="4259262" cy="3081337"/>
        </p:xfrm>
        <a:graphic>
          <a:graphicData uri="http://schemas.openxmlformats.org/presentationml/2006/ole">
            <p:oleObj spid="_x0000_s48157" name="图表" r:id="rId4" imgW="6591416" imgH="4400457" progId="MSGraph.Chart.8">
              <p:embed followColorScheme="full"/>
            </p:oleObj>
          </a:graphicData>
        </a:graphic>
      </p:graphicFrame>
      <p:sp>
        <p:nvSpPr>
          <p:cNvPr id="1031" name="Text Box 10"/>
          <p:cNvSpPr txBox="1">
            <a:spLocks noChangeArrowheads="1"/>
          </p:cNvSpPr>
          <p:nvPr/>
        </p:nvSpPr>
        <p:spPr bwMode="auto">
          <a:xfrm>
            <a:off x="5353050" y="1141413"/>
            <a:ext cx="3368675" cy="215900"/>
          </a:xfrm>
          <a:prstGeom prst="rect">
            <a:avLst/>
          </a:prstGeom>
          <a:noFill/>
          <a:ln w="9525">
            <a:noFill/>
            <a:miter lim="800000"/>
            <a:headEnd/>
            <a:tailEnd/>
          </a:ln>
        </p:spPr>
        <p:txBody>
          <a:bodyPr wrap="none" lIns="0" tIns="0" rIns="0" bIns="0">
            <a:spAutoFit/>
          </a:bodyPr>
          <a:lstStyle/>
          <a:p>
            <a:pPr algn="ctr" eaLnBrk="1" hangingPunct="1">
              <a:defRPr/>
            </a:pPr>
            <a:r>
              <a:rPr lang="en-US" altLang="zh-CN" dirty="0">
                <a:solidFill>
                  <a:schemeClr val="tx1">
                    <a:lumMod val="95000"/>
                    <a:lumOff val="5000"/>
                  </a:schemeClr>
                </a:solidFill>
              </a:rPr>
              <a:t>2010-2013</a:t>
            </a:r>
            <a:r>
              <a:rPr lang="zh-CN" altLang="en-US" dirty="0">
                <a:solidFill>
                  <a:schemeClr val="tx1">
                    <a:lumMod val="95000"/>
                    <a:lumOff val="5000"/>
                  </a:schemeClr>
                </a:solidFill>
              </a:rPr>
              <a:t>年中国移动支付市场规模及增长</a:t>
            </a:r>
          </a:p>
        </p:txBody>
      </p:sp>
      <p:graphicFrame>
        <p:nvGraphicFramePr>
          <p:cNvPr id="48135" name="Object 11"/>
          <p:cNvGraphicFramePr>
            <a:graphicFrameLocks noChangeAspect="1"/>
          </p:cNvGraphicFramePr>
          <p:nvPr/>
        </p:nvGraphicFramePr>
        <p:xfrm>
          <a:off x="2500313" y="4500563"/>
          <a:ext cx="4200525" cy="2378075"/>
        </p:xfrm>
        <a:graphic>
          <a:graphicData uri="http://schemas.openxmlformats.org/presentationml/2006/ole">
            <p:oleObj spid="_x0000_s48158" name="图表" r:id="rId5" imgW="6838952" imgH="3581479" progId="MSGraph.Chart.8">
              <p:embed followColorScheme="full"/>
            </p:oleObj>
          </a:graphicData>
        </a:graphic>
      </p:graphicFrame>
      <p:sp>
        <p:nvSpPr>
          <p:cNvPr id="48136" name="Text Box 12"/>
          <p:cNvSpPr txBox="1">
            <a:spLocks noChangeArrowheads="1"/>
          </p:cNvSpPr>
          <p:nvPr/>
        </p:nvSpPr>
        <p:spPr bwMode="auto">
          <a:xfrm>
            <a:off x="3021013" y="4238625"/>
            <a:ext cx="3368675"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en-US" altLang="zh-CN" sz="1400">
                <a:solidFill>
                  <a:schemeClr val="bg1"/>
                </a:solidFill>
                <a:latin typeface="华文细黑" panose="02010600040101010101" pitchFamily="2" charset="-122"/>
                <a:ea typeface="华文细黑" panose="02010600040101010101" pitchFamily="2" charset="-122"/>
              </a:rPr>
              <a:t>2010-2013</a:t>
            </a:r>
            <a:r>
              <a:rPr lang="zh-CN" altLang="en-US" sz="1400">
                <a:solidFill>
                  <a:schemeClr val="bg1"/>
                </a:solidFill>
                <a:latin typeface="华文细黑" panose="02010600040101010101" pitchFamily="2" charset="-122"/>
                <a:ea typeface="华文细黑" panose="02010600040101010101" pitchFamily="2" charset="-122"/>
              </a:rPr>
              <a:t>年全球移动支付市场规模及增长</a:t>
            </a:r>
          </a:p>
        </p:txBody>
      </p:sp>
      <p:sp>
        <p:nvSpPr>
          <p:cNvPr id="48137" name="Rectangle 13"/>
          <p:cNvSpPr>
            <a:spLocks noChangeArrowheads="1"/>
          </p:cNvSpPr>
          <p:nvPr/>
        </p:nvSpPr>
        <p:spPr bwMode="auto">
          <a:xfrm>
            <a:off x="214313" y="357188"/>
            <a:ext cx="7900987"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lnSpc>
                <a:spcPct val="93000"/>
              </a:lnSpc>
              <a:spcBef>
                <a:spcPct val="0"/>
              </a:spcBef>
              <a:buFontTx/>
              <a:buNone/>
            </a:pPr>
            <a:r>
              <a:rPr lang="zh-CN" altLang="en-US" sz="3800" b="1">
                <a:solidFill>
                  <a:srgbClr val="990000"/>
                </a:solidFill>
                <a:ea typeface="黑体" panose="02010609060101010101" pitchFamily="49" charset="-122"/>
                <a:cs typeface="Arial" panose="020B0604020202020204" pitchFamily="34" charset="0"/>
              </a:rPr>
              <a:t>移动支付市场前景（规模大、增长快）</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1B790423-D668-4E01-9E07-2501AD7DEED5}"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49155" name="Rectangle 13"/>
          <p:cNvSpPr>
            <a:spLocks noChangeArrowheads="1"/>
          </p:cNvSpPr>
          <p:nvPr/>
        </p:nvSpPr>
        <p:spPr bwMode="auto">
          <a:xfrm>
            <a:off x="214313" y="357188"/>
            <a:ext cx="7900987"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lnSpc>
                <a:spcPct val="93000"/>
              </a:lnSpc>
              <a:spcBef>
                <a:spcPct val="0"/>
              </a:spcBef>
              <a:buFontTx/>
              <a:buNone/>
            </a:pPr>
            <a:r>
              <a:rPr lang="zh-CN" altLang="en-US" sz="3800" b="1">
                <a:solidFill>
                  <a:srgbClr val="990000"/>
                </a:solidFill>
                <a:ea typeface="黑体" panose="02010609060101010101" pitchFamily="49" charset="-122"/>
                <a:cs typeface="Arial" panose="020B0604020202020204" pitchFamily="34" charset="0"/>
              </a:rPr>
              <a:t>移动支付市场前景（规模大、增长快）</a:t>
            </a:r>
          </a:p>
        </p:txBody>
      </p:sp>
      <p:pic>
        <p:nvPicPr>
          <p:cNvPr id="4915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2275" y="1916113"/>
            <a:ext cx="5934075"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49157" name="矩形 4"/>
          <p:cNvSpPr>
            <a:spLocks noChangeArrowheads="1"/>
          </p:cNvSpPr>
          <p:nvPr/>
        </p:nvSpPr>
        <p:spPr bwMode="auto">
          <a:xfrm>
            <a:off x="1331913" y="1268413"/>
            <a:ext cx="64087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en-US" altLang="zh-CN" sz="2000" b="1">
                <a:latin typeface="华文细黑" panose="02010600040101010101" pitchFamily="2" charset="-122"/>
                <a:ea typeface="华文细黑" panose="02010600040101010101" pitchFamily="2" charset="-122"/>
              </a:rPr>
              <a:t>2014-2015</a:t>
            </a:r>
            <a:r>
              <a:rPr lang="zh-CN" altLang="en-US" sz="2000" b="1">
                <a:latin typeface="华文细黑" panose="02010600040101010101" pitchFamily="2" charset="-122"/>
                <a:ea typeface="华文细黑" panose="02010600040101010101" pitchFamily="2" charset="-122"/>
              </a:rPr>
              <a:t>年中国互联网支付与移动支付交易规模对比</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4"/>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3761185"/>
            <a:ext cx="9144000" cy="2239565"/>
          </a:xfrm>
          <a:custGeom>
            <a:avLst/>
            <a:gdLst>
              <a:gd name="T0" fmla="*/ 6096001 w 12192000"/>
              <a:gd name="T1" fmla="*/ 0 h 2986087"/>
              <a:gd name="T2" fmla="*/ 12192000 w 12192000"/>
              <a:gd name="T3" fmla="*/ 2986087 h 2986087"/>
              <a:gd name="T4" fmla="*/ 12192000 w 12192000"/>
              <a:gd name="T5" fmla="*/ 2986087 h 2986087"/>
              <a:gd name="T6" fmla="*/ 0 w 12192000"/>
              <a:gd name="T7" fmla="*/ 2986087 h 2986087"/>
              <a:gd name="T8" fmla="*/ 0 w 12192000"/>
              <a:gd name="T9" fmla="*/ 0 h 2986087"/>
              <a:gd name="T10" fmla="*/ 12192000 w 12192000"/>
              <a:gd name="T11" fmla="*/ 2986087 h 2986087"/>
            </a:gdLst>
            <a:ahLst/>
            <a:cxnLst>
              <a:cxn ang="0">
                <a:pos x="T0" y="T1"/>
              </a:cxn>
              <a:cxn ang="0">
                <a:pos x="T2" y="T3"/>
              </a:cxn>
              <a:cxn ang="0">
                <a:pos x="T4" y="T5"/>
              </a:cxn>
              <a:cxn ang="0">
                <a:pos x="T6" y="T7"/>
              </a:cxn>
            </a:cxnLst>
            <a:rect l="T8" t="T9" r="T10" b="T11"/>
            <a:pathLst>
              <a:path w="12192000" h="2986087">
                <a:moveTo>
                  <a:pt x="6096001" y="0"/>
                </a:moveTo>
                <a:lnTo>
                  <a:pt x="12192000" y="2986087"/>
                </a:lnTo>
                <a:lnTo>
                  <a:pt x="12192000" y="2986087"/>
                </a:lnTo>
                <a:lnTo>
                  <a:pt x="0" y="2986087"/>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7172" name="等腰三角形 7"/>
          <p:cNvSpPr>
            <a:spLocks noChangeArrowheads="1"/>
          </p:cNvSpPr>
          <p:nvPr/>
        </p:nvSpPr>
        <p:spPr bwMode="auto">
          <a:xfrm rot="16200000">
            <a:off x="1082874" y="2572345"/>
            <a:ext cx="2296715" cy="4674395"/>
          </a:xfrm>
          <a:custGeom>
            <a:avLst/>
            <a:gdLst>
              <a:gd name="T0" fmla="*/ 0 w 2986089"/>
              <a:gd name="T1" fmla="*/ 2276476 h 6076951"/>
              <a:gd name="T2" fmla="*/ 9522 w 2986089"/>
              <a:gd name="T3" fmla="*/ 0 h 6076951"/>
              <a:gd name="T4" fmla="*/ 2986089 w 2986089"/>
              <a:gd name="T5" fmla="*/ 6076951 h 6076951"/>
              <a:gd name="T6" fmla="*/ 0 w 2986089"/>
              <a:gd name="T7" fmla="*/ 2276476 h 6076951"/>
              <a:gd name="T8" fmla="*/ 0 60000 65536"/>
              <a:gd name="T9" fmla="*/ 0 60000 65536"/>
              <a:gd name="T10" fmla="*/ 0 60000 65536"/>
              <a:gd name="T11" fmla="*/ 0 60000 65536"/>
              <a:gd name="T12" fmla="*/ 0 w 2986089"/>
              <a:gd name="T13" fmla="*/ 0 h 6076951"/>
              <a:gd name="T14" fmla="*/ 2986089 w 2986089"/>
              <a:gd name="T15" fmla="*/ 6076951 h 6076951"/>
            </a:gdLst>
            <a:ahLst/>
            <a:cxnLst>
              <a:cxn ang="T8">
                <a:pos x="T0" y="T1"/>
              </a:cxn>
              <a:cxn ang="T9">
                <a:pos x="T2" y="T3"/>
              </a:cxn>
              <a:cxn ang="T10">
                <a:pos x="T4" y="T5"/>
              </a:cxn>
              <a:cxn ang="T11">
                <a:pos x="T6" y="T7"/>
              </a:cxn>
            </a:cxnLst>
            <a:rect l="T12" t="T13" r="T14" b="T15"/>
            <a:pathLst>
              <a:path w="2986089" h="6076951">
                <a:moveTo>
                  <a:pt x="0" y="2276476"/>
                </a:moveTo>
                <a:lnTo>
                  <a:pt x="9522" y="0"/>
                </a:lnTo>
                <a:lnTo>
                  <a:pt x="2986089" y="6076951"/>
                </a:lnTo>
                <a:lnTo>
                  <a:pt x="0" y="2276476"/>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17"/>
          <p:cNvGrpSpPr>
            <a:grpSpLocks/>
          </p:cNvGrpSpPr>
          <p:nvPr/>
        </p:nvGrpSpPr>
        <p:grpSpPr bwMode="auto">
          <a:xfrm>
            <a:off x="3245644" y="809626"/>
            <a:ext cx="2645569" cy="1832372"/>
            <a:chOff x="0" y="0"/>
            <a:chExt cx="3182548" cy="2036641"/>
          </a:xfrm>
        </p:grpSpPr>
        <p:sp>
          <p:nvSpPr>
            <p:cNvPr id="7175" name="等腰三角形 10"/>
            <p:cNvSpPr>
              <a:spLocks noChangeArrowheads="1"/>
            </p:cNvSpPr>
            <p:nvPr/>
          </p:nvSpPr>
          <p:spPr bwMode="auto">
            <a:xfrm flipV="1">
              <a:off x="0" y="55803"/>
              <a:ext cx="3175876" cy="1980838"/>
            </a:xfrm>
            <a:prstGeom prst="triangle">
              <a:avLst>
                <a:gd name="adj" fmla="val 50000"/>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6" name="等腰三角形 7"/>
            <p:cNvSpPr>
              <a:spLocks noChangeArrowheads="1"/>
            </p:cNvSpPr>
            <p:nvPr/>
          </p:nvSpPr>
          <p:spPr bwMode="auto">
            <a:xfrm rot="5400000">
              <a:off x="1366923" y="221015"/>
              <a:ext cx="2036640" cy="1594610"/>
            </a:xfrm>
            <a:custGeom>
              <a:avLst/>
              <a:gdLst>
                <a:gd name="T0" fmla="*/ 0 w 3109533"/>
                <a:gd name="T1" fmla="*/ 661987 h 1138237"/>
                <a:gd name="T2" fmla="*/ 89747 w 3109533"/>
                <a:gd name="T3" fmla="*/ 0 h 1138237"/>
                <a:gd name="T4" fmla="*/ 3109533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3" name="组合 16"/>
          <p:cNvGrpSpPr>
            <a:grpSpLocks/>
          </p:cNvGrpSpPr>
          <p:nvPr/>
        </p:nvGrpSpPr>
        <p:grpSpPr bwMode="auto">
          <a:xfrm>
            <a:off x="4733925" y="829866"/>
            <a:ext cx="2656285" cy="1281113"/>
            <a:chOff x="0" y="0"/>
            <a:chExt cx="4223383" cy="2036640"/>
          </a:xfrm>
        </p:grpSpPr>
        <p:sp>
          <p:nvSpPr>
            <p:cNvPr id="7178" name="等腰三角形 9"/>
            <p:cNvSpPr>
              <a:spLocks noChangeArrowheads="1"/>
            </p:cNvSpPr>
            <p:nvPr/>
          </p:nvSpPr>
          <p:spPr bwMode="auto">
            <a:xfrm flipV="1">
              <a:off x="0" y="27902"/>
              <a:ext cx="4190029" cy="1980838"/>
            </a:xfrm>
            <a:prstGeom prst="triangle">
              <a:avLst>
                <a:gd name="adj" fmla="val 50000"/>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9" name="等腰三角形 7"/>
            <p:cNvSpPr>
              <a:spLocks noChangeArrowheads="1"/>
            </p:cNvSpPr>
            <p:nvPr/>
          </p:nvSpPr>
          <p:spPr bwMode="auto">
            <a:xfrm rot="5400000">
              <a:off x="2140878" y="-45865"/>
              <a:ext cx="2036640" cy="2128370"/>
            </a:xfrm>
            <a:custGeom>
              <a:avLst/>
              <a:gdLst>
                <a:gd name="T0" fmla="*/ 0 w 3109533"/>
                <a:gd name="T1" fmla="*/ 1042987 h 1519237"/>
                <a:gd name="T2" fmla="*/ 47151 w 3109533"/>
                <a:gd name="T3" fmla="*/ 0 h 1519237"/>
                <a:gd name="T4" fmla="*/ 3109533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4" name="组合 19"/>
          <p:cNvGrpSpPr>
            <a:grpSpLocks/>
          </p:cNvGrpSpPr>
          <p:nvPr/>
        </p:nvGrpSpPr>
        <p:grpSpPr bwMode="auto">
          <a:xfrm>
            <a:off x="2057401" y="850107"/>
            <a:ext cx="2270522" cy="1378744"/>
            <a:chOff x="0" y="0"/>
            <a:chExt cx="2451714" cy="1534624"/>
          </a:xfrm>
        </p:grpSpPr>
        <p:sp>
          <p:nvSpPr>
            <p:cNvPr id="7181" name="等腰三角形 14"/>
            <p:cNvSpPr>
              <a:spLocks noChangeArrowheads="1"/>
            </p:cNvSpPr>
            <p:nvPr/>
          </p:nvSpPr>
          <p:spPr bwMode="auto">
            <a:xfrm flipV="1">
              <a:off x="0" y="10648"/>
              <a:ext cx="2443388" cy="1523975"/>
            </a:xfrm>
            <a:prstGeom prst="triangle">
              <a:avLst>
                <a:gd name="adj" fmla="val 50000"/>
              </a:avLst>
            </a:prstGeom>
            <a:solidFill>
              <a:srgbClr val="BBD6EE">
                <a:alpha val="67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82" name="等腰三角形 7"/>
            <p:cNvSpPr>
              <a:spLocks noChangeArrowheads="1"/>
            </p:cNvSpPr>
            <p:nvPr/>
          </p:nvSpPr>
          <p:spPr bwMode="auto">
            <a:xfrm rot="5400000">
              <a:off x="1057692" y="140600"/>
              <a:ext cx="1534624" cy="1253415"/>
            </a:xfrm>
            <a:custGeom>
              <a:avLst/>
              <a:gdLst>
                <a:gd name="T0" fmla="*/ 31479 w 1953048"/>
                <a:gd name="T1" fmla="*/ 490264 h 807056"/>
                <a:gd name="T2" fmla="*/ 0 w 1953048"/>
                <a:gd name="T3" fmla="*/ 0 h 807056"/>
                <a:gd name="T4" fmla="*/ 1953048 w 1953048"/>
                <a:gd name="T5" fmla="*/ 807056 h 807056"/>
                <a:gd name="T6" fmla="*/ 31479 w 1953048"/>
                <a:gd name="T7" fmla="*/ 490264 h 807056"/>
                <a:gd name="T8" fmla="*/ 0 60000 65536"/>
                <a:gd name="T9" fmla="*/ 0 60000 65536"/>
                <a:gd name="T10" fmla="*/ 0 60000 65536"/>
                <a:gd name="T11" fmla="*/ 0 60000 65536"/>
                <a:gd name="T12" fmla="*/ 0 w 1953048"/>
                <a:gd name="T13" fmla="*/ 0 h 807056"/>
                <a:gd name="T14" fmla="*/ 1953048 w 1953048"/>
                <a:gd name="T15" fmla="*/ 807056 h 807056"/>
              </a:gdLst>
              <a:ahLst/>
              <a:cxnLst>
                <a:cxn ang="T8">
                  <a:pos x="T0" y="T1"/>
                </a:cxn>
                <a:cxn ang="T9">
                  <a:pos x="T2" y="T3"/>
                </a:cxn>
                <a:cxn ang="T10">
                  <a:pos x="T4" y="T5"/>
                </a:cxn>
                <a:cxn ang="T11">
                  <a:pos x="T6" y="T7"/>
                </a:cxn>
              </a:cxnLst>
              <a:rect l="T12" t="T13" r="T14" b="T15"/>
              <a:pathLst>
                <a:path w="1953048" h="807056">
                  <a:moveTo>
                    <a:pt x="31479" y="490264"/>
                  </a:moveTo>
                  <a:lnTo>
                    <a:pt x="0" y="0"/>
                  </a:lnTo>
                  <a:lnTo>
                    <a:pt x="1953048" y="807056"/>
                  </a:lnTo>
                  <a:lnTo>
                    <a:pt x="31479" y="490264"/>
                  </a:lnTo>
                  <a:close/>
                </a:path>
              </a:pathLst>
            </a:custGeom>
            <a:solidFill>
              <a:srgbClr val="D8D8D8">
                <a:alpha val="20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sp>
        <p:nvSpPr>
          <p:cNvPr id="15" name="文本框 6"/>
          <p:cNvSpPr txBox="1"/>
          <p:nvPr/>
        </p:nvSpPr>
        <p:spPr>
          <a:xfrm>
            <a:off x="1763688" y="2574920"/>
            <a:ext cx="5616624" cy="854080"/>
          </a:xfrm>
          <a:prstGeom prst="rect">
            <a:avLst/>
          </a:prstGeom>
          <a:noFill/>
        </p:spPr>
        <p:txBody>
          <a:bodyPr wrap="square" rtlCol="0">
            <a:spAutoFit/>
          </a:bodyPr>
          <a:lstStyle/>
          <a:p>
            <a:pPr algn="ctr"/>
            <a:r>
              <a:rPr lang="zh-CN" altLang="en-US" sz="4950" b="1" spc="225" dirty="0" smtClean="0">
                <a:solidFill>
                  <a:srgbClr val="00B0F0"/>
                </a:solidFill>
              </a:rPr>
              <a:t>移动支付分类</a:t>
            </a:r>
            <a:endParaRPr lang="zh-HK" altLang="en-US" sz="4950" b="1" spc="225" dirty="0">
              <a:solidFill>
                <a:srgbClr val="00B0F0"/>
              </a:solidFill>
            </a:endParaRPr>
          </a:p>
        </p:txBody>
      </p:sp>
    </p:spTree>
    <p:extLst>
      <p:ext uri="{BB962C8B-B14F-4D97-AF65-F5344CB8AC3E}">
        <p14:creationId xmlns="" xmlns:p14="http://schemas.microsoft.com/office/powerpoint/2010/main" val="11577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343141C5-22FF-422C-BF73-7F363FCFC5C8}"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59395"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移动支付分类</a:t>
            </a:r>
            <a:endParaRPr lang="en-US" altLang="zh-CN" sz="3800" b="1">
              <a:solidFill>
                <a:srgbClr val="990000"/>
              </a:solidFill>
              <a:ea typeface="黑体" panose="02010609060101010101" pitchFamily="49" charset="-122"/>
              <a:cs typeface="Arial" panose="020B0604020202020204" pitchFamily="34" charset="0"/>
            </a:endParaRPr>
          </a:p>
        </p:txBody>
      </p:sp>
      <p:graphicFrame>
        <p:nvGraphicFramePr>
          <p:cNvPr id="59397" name="Object 4"/>
          <p:cNvGraphicFramePr>
            <a:graphicFrameLocks noChangeAspect="1"/>
          </p:cNvGraphicFramePr>
          <p:nvPr/>
        </p:nvGraphicFramePr>
        <p:xfrm>
          <a:off x="1403350" y="1125538"/>
          <a:ext cx="6329363" cy="4248150"/>
        </p:xfrm>
        <a:graphic>
          <a:graphicData uri="http://schemas.openxmlformats.org/presentationml/2006/ole">
            <p:oleObj spid="_x0000_s59404" name="Visio" r:id="rId3" imgW="5254499" imgH="3526830" progId="Visio.Drawing.11">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750FE6A6-C173-4B91-AFF2-78FB82D436A3}"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6041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远程支付</a:t>
            </a:r>
            <a:endParaRPr lang="en-US" altLang="zh-CN" sz="3800" b="1">
              <a:solidFill>
                <a:srgbClr val="990000"/>
              </a:solidFill>
              <a:ea typeface="黑体" panose="02010609060101010101" pitchFamily="49" charset="-122"/>
              <a:cs typeface="Arial" panose="020B0604020202020204" pitchFamily="34" charset="0"/>
            </a:endParaRPr>
          </a:p>
        </p:txBody>
      </p:sp>
      <p:sp>
        <p:nvSpPr>
          <p:cNvPr id="7" name="Rectangle 3"/>
          <p:cNvSpPr txBox="1">
            <a:spLocks noChangeArrowheads="1"/>
          </p:cNvSpPr>
          <p:nvPr/>
        </p:nvSpPr>
        <p:spPr>
          <a:xfrm>
            <a:off x="498475" y="1125538"/>
            <a:ext cx="7899400" cy="5175250"/>
          </a:xfrm>
          <a:prstGeom prst="rect">
            <a:avLst/>
          </a:prstGeom>
        </p:spPr>
        <p:txBody>
          <a:bodyPr/>
          <a:lstStyle/>
          <a:p>
            <a:pPr marL="342900" indent="-342900">
              <a:lnSpc>
                <a:spcPct val="90000"/>
              </a:lnSpc>
              <a:spcBef>
                <a:spcPct val="20000"/>
              </a:spcBef>
              <a:buFontTx/>
              <a:buChar char="•"/>
              <a:defRPr/>
            </a:pPr>
            <a:r>
              <a:rPr lang="zh-CN" altLang="en-US" sz="2800" b="1" kern="0">
                <a:solidFill>
                  <a:schemeClr val="tx1"/>
                </a:solidFill>
                <a:latin typeface="仿宋_GB2312" pitchFamily="49" charset="-122"/>
                <a:ea typeface="仿宋_GB2312" pitchFamily="49" charset="-122"/>
              </a:rPr>
              <a:t>远程支付</a:t>
            </a:r>
          </a:p>
          <a:p>
            <a:pPr marL="742950" lvl="1" indent="-285750">
              <a:lnSpc>
                <a:spcPct val="90000"/>
              </a:lnSpc>
              <a:spcBef>
                <a:spcPct val="20000"/>
              </a:spcBef>
              <a:buFontTx/>
              <a:buChar char="–"/>
              <a:defRPr/>
            </a:pPr>
            <a:r>
              <a:rPr lang="zh-CN" altLang="en-US" sz="2000" kern="0">
                <a:solidFill>
                  <a:srgbClr val="000000"/>
                </a:solidFill>
                <a:latin typeface="仿宋_GB2312" pitchFamily="49" charset="-122"/>
                <a:ea typeface="仿宋_GB2312" pitchFamily="49" charset="-122"/>
              </a:rPr>
              <a:t>远程支付功能包括大小额消费、跨行转账、公共事业缴费、账单支付、信用卡还款、商旅服务等各类金融支付服务，并将随着业务的不断发展而扩充功能。在操作界面和远程数据通道的联接上具体有以下两种模式：</a:t>
            </a:r>
          </a:p>
          <a:p>
            <a:pPr marL="742950" lvl="1" indent="-285750">
              <a:lnSpc>
                <a:spcPct val="90000"/>
              </a:lnSpc>
              <a:spcBef>
                <a:spcPct val="20000"/>
              </a:spcBef>
              <a:buFontTx/>
              <a:buChar char="–"/>
              <a:defRPr/>
            </a:pPr>
            <a:endParaRPr lang="en-US" altLang="zh-CN" sz="2000" kern="0">
              <a:solidFill>
                <a:srgbClr val="000000"/>
              </a:solidFill>
              <a:latin typeface="仿宋_GB2312" pitchFamily="49" charset="-122"/>
              <a:ea typeface="仿宋_GB2312" pitchFamily="49" charset="-122"/>
            </a:endParaRPr>
          </a:p>
          <a:p>
            <a:pPr marL="742950" lvl="1" indent="-285750">
              <a:lnSpc>
                <a:spcPct val="90000"/>
              </a:lnSpc>
              <a:spcBef>
                <a:spcPct val="20000"/>
              </a:spcBef>
              <a:buFontTx/>
              <a:buChar char="–"/>
              <a:defRPr/>
            </a:pPr>
            <a:r>
              <a:rPr lang="en-US" altLang="zh-CN" sz="2000" kern="0">
                <a:solidFill>
                  <a:srgbClr val="000000"/>
                </a:solidFill>
                <a:latin typeface="仿宋_GB2312" pitchFamily="49" charset="-122"/>
                <a:ea typeface="仿宋_GB2312" pitchFamily="49" charset="-122"/>
              </a:rPr>
              <a:t>GPRS</a:t>
            </a:r>
            <a:r>
              <a:rPr lang="zh-CN" altLang="en-US" sz="2000" kern="0">
                <a:solidFill>
                  <a:srgbClr val="000000"/>
                </a:solidFill>
                <a:latin typeface="仿宋_GB2312" pitchFamily="49" charset="-122"/>
                <a:ea typeface="仿宋_GB2312" pitchFamily="49" charset="-122"/>
              </a:rPr>
              <a:t>和客户端支付模式</a:t>
            </a:r>
          </a:p>
          <a:p>
            <a:pPr marL="1143000" lvl="2" indent="-228600">
              <a:lnSpc>
                <a:spcPct val="90000"/>
              </a:lnSpc>
              <a:spcBef>
                <a:spcPct val="20000"/>
              </a:spcBef>
              <a:buFontTx/>
              <a:buChar char="•"/>
              <a:defRPr/>
            </a:pPr>
            <a:r>
              <a:rPr lang="zh-CN" altLang="en-US" sz="1600" kern="0">
                <a:solidFill>
                  <a:srgbClr val="000000"/>
                </a:solidFill>
                <a:latin typeface="仿宋_GB2312" pitchFamily="49" charset="-122"/>
                <a:ea typeface="仿宋_GB2312" pitchFamily="49" charset="-122"/>
              </a:rPr>
              <a:t>提供了友好、直观和便捷的可视菜单操作界面，用户可以点击各图标进行商品选购或功能操作，然后通过安全性载体中的支付应用选择银行卡进行交易并完成支付过程。</a:t>
            </a:r>
          </a:p>
          <a:p>
            <a:pPr marL="742950" lvl="1" indent="-285750">
              <a:lnSpc>
                <a:spcPct val="90000"/>
              </a:lnSpc>
              <a:spcBef>
                <a:spcPct val="20000"/>
              </a:spcBef>
              <a:buFontTx/>
              <a:buChar char="–"/>
              <a:defRPr/>
            </a:pPr>
            <a:endParaRPr lang="en-US" altLang="zh-CN" sz="1600" kern="0">
              <a:solidFill>
                <a:srgbClr val="000000"/>
              </a:solidFill>
              <a:latin typeface="仿宋_GB2312" pitchFamily="49" charset="-122"/>
              <a:ea typeface="仿宋_GB2312" pitchFamily="49" charset="-122"/>
            </a:endParaRPr>
          </a:p>
          <a:p>
            <a:pPr marL="742950" lvl="1" indent="-285750">
              <a:lnSpc>
                <a:spcPct val="90000"/>
              </a:lnSpc>
              <a:spcBef>
                <a:spcPct val="20000"/>
              </a:spcBef>
              <a:buFontTx/>
              <a:buChar char="–"/>
              <a:defRPr/>
            </a:pPr>
            <a:r>
              <a:rPr lang="en-US" altLang="zh-CN" sz="2000" kern="0">
                <a:solidFill>
                  <a:srgbClr val="000000"/>
                </a:solidFill>
                <a:latin typeface="仿宋_GB2312" pitchFamily="49" charset="-122"/>
                <a:ea typeface="仿宋_GB2312" pitchFamily="49" charset="-122"/>
              </a:rPr>
              <a:t>STK</a:t>
            </a:r>
            <a:r>
              <a:rPr lang="zh-CN" altLang="en-US" sz="2000" kern="0">
                <a:solidFill>
                  <a:srgbClr val="000000"/>
                </a:solidFill>
                <a:latin typeface="仿宋_GB2312" pitchFamily="49" charset="-122"/>
                <a:ea typeface="仿宋_GB2312" pitchFamily="49" charset="-122"/>
              </a:rPr>
              <a:t>数据短信支付模式</a:t>
            </a:r>
          </a:p>
          <a:p>
            <a:pPr marL="1143000" lvl="2" indent="-228600">
              <a:lnSpc>
                <a:spcPct val="90000"/>
              </a:lnSpc>
              <a:spcBef>
                <a:spcPct val="20000"/>
              </a:spcBef>
              <a:buFontTx/>
              <a:buChar char="•"/>
              <a:defRPr/>
            </a:pPr>
            <a:r>
              <a:rPr lang="zh-CN" altLang="en-US" sz="1600" kern="0">
                <a:solidFill>
                  <a:srgbClr val="000000"/>
                </a:solidFill>
                <a:latin typeface="仿宋_GB2312" pitchFamily="49" charset="-122"/>
                <a:ea typeface="仿宋_GB2312" pitchFamily="49" charset="-122"/>
              </a:rPr>
              <a:t>用户通过选择固化在</a:t>
            </a:r>
            <a:r>
              <a:rPr lang="en-US" altLang="zh-CN" sz="1600" kern="0">
                <a:solidFill>
                  <a:srgbClr val="000000"/>
                </a:solidFill>
                <a:latin typeface="仿宋_GB2312" pitchFamily="49" charset="-122"/>
                <a:ea typeface="仿宋_GB2312" pitchFamily="49" charset="-122"/>
              </a:rPr>
              <a:t>STK</a:t>
            </a:r>
            <a:r>
              <a:rPr lang="zh-CN" altLang="en-US" sz="1600" kern="0">
                <a:solidFill>
                  <a:srgbClr val="000000"/>
                </a:solidFill>
                <a:latin typeface="仿宋_GB2312" pitchFamily="49" charset="-122"/>
                <a:ea typeface="仿宋_GB2312" pitchFamily="49" charset="-122"/>
              </a:rPr>
              <a:t>里的菜单选项来浏览商品和服务并发起银行卡交易，也可通过第三方内容服务提供方提供的用户购物界面或</a:t>
            </a:r>
            <a:r>
              <a:rPr lang="en-US" altLang="zh-CN" sz="1600" kern="0">
                <a:solidFill>
                  <a:srgbClr val="000000"/>
                </a:solidFill>
                <a:latin typeface="仿宋_GB2312" pitchFamily="49" charset="-122"/>
                <a:ea typeface="仿宋_GB2312" pitchFamily="49" charset="-122"/>
              </a:rPr>
              <a:t>WAP</a:t>
            </a:r>
            <a:r>
              <a:rPr lang="zh-CN" altLang="en-US" sz="1600" kern="0">
                <a:solidFill>
                  <a:srgbClr val="000000"/>
                </a:solidFill>
                <a:latin typeface="仿宋_GB2312" pitchFamily="49" charset="-122"/>
                <a:ea typeface="仿宋_GB2312" pitchFamily="49" charset="-122"/>
              </a:rPr>
              <a:t>界面进行购物选择并提交订单，用户订单通过数据短信发送到后端应用服务器，然后通过短信的方式发送到用户手机，用户可确认订单并最终完成支付过程。</a:t>
            </a:r>
            <a:endParaRPr lang="zh-CN" altLang="en-US" sz="1600" kern="0" dirty="0">
              <a:solidFill>
                <a:srgbClr val="000000"/>
              </a:solidFill>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F540BDA2-8A90-4EDF-ACA5-7F478EA9A8EE}"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61443"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dirty="0" smtClean="0">
                <a:solidFill>
                  <a:srgbClr val="990000"/>
                </a:solidFill>
                <a:ea typeface="黑体" panose="02010609060101010101" pitchFamily="49" charset="-122"/>
                <a:cs typeface="Arial" panose="020B0604020202020204" pitchFamily="34" charset="0"/>
              </a:rPr>
              <a:t>现场</a:t>
            </a:r>
            <a:r>
              <a:rPr lang="zh-CN" altLang="en-US" sz="3800" b="1" dirty="0">
                <a:solidFill>
                  <a:srgbClr val="990000"/>
                </a:solidFill>
                <a:ea typeface="黑体" panose="02010609060101010101" pitchFamily="49" charset="-122"/>
                <a:cs typeface="Arial" panose="020B0604020202020204" pitchFamily="34" charset="0"/>
              </a:rPr>
              <a:t>支付</a:t>
            </a:r>
            <a:endParaRPr lang="en-US" altLang="zh-CN" sz="3800" b="1" dirty="0">
              <a:solidFill>
                <a:srgbClr val="990000"/>
              </a:solidFill>
              <a:ea typeface="黑体" panose="02010609060101010101" pitchFamily="49" charset="-122"/>
              <a:cs typeface="Arial" panose="020B0604020202020204" pitchFamily="34" charset="0"/>
            </a:endParaRPr>
          </a:p>
        </p:txBody>
      </p:sp>
      <p:sp>
        <p:nvSpPr>
          <p:cNvPr id="61444" name="Rectangle 3"/>
          <p:cNvSpPr>
            <a:spLocks noChangeArrowheads="1"/>
          </p:cNvSpPr>
          <p:nvPr/>
        </p:nvSpPr>
        <p:spPr bwMode="auto">
          <a:xfrm>
            <a:off x="0" y="5445125"/>
            <a:ext cx="9144000" cy="819150"/>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600" b="1">
                <a:solidFill>
                  <a:schemeClr val="bg1"/>
                </a:solidFill>
                <a:latin typeface="FrutigerNext LT Regular" pitchFamily="34" charset="0"/>
                <a:ea typeface="华文细黑" panose="02010600040101010101" pitchFamily="2" charset="-122"/>
              </a:rPr>
              <a:t> 非现场的非实时远程支付已无法满足公共汽车票、轨道交通、出租车费等城市一卡通应用领域</a:t>
            </a:r>
            <a:endParaRPr lang="en-US" altLang="zh-CN" sz="1600" b="1">
              <a:solidFill>
                <a:schemeClr val="bg1"/>
              </a:solidFill>
              <a:latin typeface="FrutigerNext LT Regular" pitchFamily="34" charset="0"/>
              <a:ea typeface="华文细黑" panose="02010600040101010101" pitchFamily="2" charset="-122"/>
            </a:endParaRPr>
          </a:p>
          <a:p>
            <a:pPr>
              <a:lnSpc>
                <a:spcPct val="150000"/>
              </a:lnSpc>
              <a:spcBef>
                <a:spcPct val="0"/>
              </a:spcBef>
              <a:buFont typeface="Wingdings" panose="05000000000000000000" pitchFamily="2" charset="2"/>
              <a:buChar char="l"/>
            </a:pPr>
            <a:r>
              <a:rPr lang="zh-CN" altLang="en-US" sz="1600" b="1">
                <a:solidFill>
                  <a:schemeClr val="bg1"/>
                </a:solidFill>
                <a:latin typeface="FrutigerNext LT Regular" pitchFamily="34" charset="0"/>
                <a:ea typeface="华文细黑" panose="02010600040101010101" pitchFamily="2" charset="-122"/>
              </a:rPr>
              <a:t> 现场的实时支付交易，即可通过手机和支付机具之间通过非接触通讯方式快速完成支付交易</a:t>
            </a:r>
          </a:p>
        </p:txBody>
      </p:sp>
      <p:sp>
        <p:nvSpPr>
          <p:cNvPr id="7" name="Rectangle 3"/>
          <p:cNvSpPr txBox="1">
            <a:spLocks noChangeArrowheads="1"/>
          </p:cNvSpPr>
          <p:nvPr/>
        </p:nvSpPr>
        <p:spPr>
          <a:xfrm>
            <a:off x="498475" y="1062038"/>
            <a:ext cx="7899400" cy="5175250"/>
          </a:xfrm>
          <a:prstGeom prst="rect">
            <a:avLst/>
          </a:prstGeom>
        </p:spPr>
        <p:txBody>
          <a:bodyPr/>
          <a:lstStyle/>
          <a:p>
            <a:pPr marL="342900" indent="-342900">
              <a:spcBef>
                <a:spcPct val="20000"/>
              </a:spcBef>
              <a:buFontTx/>
              <a:buChar char="•"/>
              <a:defRPr/>
            </a:pPr>
            <a:r>
              <a:rPr lang="zh-CN" altLang="en-US" sz="2800" b="1" kern="0" dirty="0">
                <a:solidFill>
                  <a:schemeClr val="tx1"/>
                </a:solidFill>
                <a:latin typeface="仿宋_GB2312" pitchFamily="49" charset="-122"/>
                <a:ea typeface="仿宋_GB2312" pitchFamily="49" charset="-122"/>
              </a:rPr>
              <a:t>现场支付</a:t>
            </a:r>
          </a:p>
          <a:p>
            <a:pPr marL="742950" lvl="1" indent="-285750">
              <a:spcBef>
                <a:spcPct val="20000"/>
              </a:spcBef>
              <a:buFontTx/>
              <a:buChar char="–"/>
              <a:defRPr/>
            </a:pPr>
            <a:r>
              <a:rPr lang="zh-CN" altLang="en-US" sz="2000" kern="0" dirty="0">
                <a:solidFill>
                  <a:srgbClr val="000000"/>
                </a:solidFill>
                <a:latin typeface="仿宋_GB2312" pitchFamily="49" charset="-122"/>
                <a:ea typeface="仿宋_GB2312" pitchFamily="49" charset="-122"/>
              </a:rPr>
              <a:t>现场支付可以通过</a:t>
            </a:r>
            <a:r>
              <a:rPr lang="en-US" altLang="zh-CN" sz="2000" kern="0" dirty="0">
                <a:solidFill>
                  <a:srgbClr val="000000"/>
                </a:solidFill>
                <a:latin typeface="仿宋_GB2312" pitchFamily="49" charset="-122"/>
                <a:ea typeface="仿宋_GB2312" pitchFamily="49" charset="-122"/>
              </a:rPr>
              <a:t>NFC</a:t>
            </a:r>
            <a:r>
              <a:rPr lang="zh-CN" altLang="en-US" sz="2000" kern="0" dirty="0">
                <a:solidFill>
                  <a:srgbClr val="000000"/>
                </a:solidFill>
                <a:latin typeface="仿宋_GB2312" pitchFamily="49" charset="-122"/>
                <a:ea typeface="仿宋_GB2312" pitchFamily="49" charset="-122"/>
              </a:rPr>
              <a:t>手机或卡片自身引出天线的方式实现。支付应用有大额支付和小额快速支付两种应用领域。</a:t>
            </a:r>
          </a:p>
          <a:p>
            <a:pPr marL="742950" lvl="1" indent="-285750">
              <a:spcBef>
                <a:spcPct val="20000"/>
              </a:spcBef>
              <a:buFontTx/>
              <a:buChar char="–"/>
              <a:defRPr/>
            </a:pPr>
            <a:endParaRPr lang="zh-CN" altLang="en-US" sz="2000" kern="0" dirty="0">
              <a:solidFill>
                <a:srgbClr val="000000"/>
              </a:solidFill>
              <a:latin typeface="仿宋_GB2312" pitchFamily="49" charset="-122"/>
              <a:ea typeface="仿宋_GB2312" pitchFamily="49" charset="-122"/>
            </a:endParaRPr>
          </a:p>
          <a:p>
            <a:pPr marL="742950" lvl="1" indent="-285750">
              <a:spcBef>
                <a:spcPct val="20000"/>
              </a:spcBef>
              <a:buFontTx/>
              <a:buChar char="–"/>
              <a:defRPr/>
            </a:pPr>
            <a:r>
              <a:rPr lang="zh-CN" altLang="en-US" sz="2000" kern="0" dirty="0">
                <a:solidFill>
                  <a:srgbClr val="000000"/>
                </a:solidFill>
                <a:latin typeface="仿宋_GB2312" pitchFamily="49" charset="-122"/>
                <a:ea typeface="仿宋_GB2312" pitchFamily="49" charset="-122"/>
              </a:rPr>
              <a:t>联机交易</a:t>
            </a:r>
          </a:p>
          <a:p>
            <a:pPr marL="1143000" lvl="2" indent="-228600">
              <a:spcBef>
                <a:spcPct val="20000"/>
              </a:spcBef>
              <a:buFontTx/>
              <a:buChar char="•"/>
              <a:defRPr/>
            </a:pPr>
            <a:r>
              <a:rPr lang="zh-CN" altLang="en-US" sz="1600" kern="0" dirty="0">
                <a:solidFill>
                  <a:srgbClr val="000000"/>
                </a:solidFill>
                <a:latin typeface="仿宋_GB2312" pitchFamily="49" charset="-122"/>
                <a:ea typeface="仿宋_GB2312" pitchFamily="49" charset="-122"/>
              </a:rPr>
              <a:t>加载磁条应用或</a:t>
            </a:r>
            <a:r>
              <a:rPr lang="en-US" altLang="zh-CN" sz="1600" kern="0" dirty="0">
                <a:solidFill>
                  <a:srgbClr val="000000"/>
                </a:solidFill>
                <a:latin typeface="仿宋_GB2312" pitchFamily="49" charset="-122"/>
                <a:ea typeface="仿宋_GB2312" pitchFamily="49" charset="-122"/>
              </a:rPr>
              <a:t>PBOC</a:t>
            </a:r>
            <a:r>
              <a:rPr lang="zh-CN" altLang="en-US" sz="1600" kern="0" dirty="0">
                <a:solidFill>
                  <a:srgbClr val="000000"/>
                </a:solidFill>
                <a:latin typeface="仿宋_GB2312" pitchFamily="49" charset="-122"/>
                <a:ea typeface="仿宋_GB2312" pitchFamily="49" charset="-122"/>
              </a:rPr>
              <a:t>借贷记应用，可在带非接触式读写器的</a:t>
            </a:r>
            <a:r>
              <a:rPr lang="en-US" altLang="zh-CN" sz="1600" kern="0" dirty="0">
                <a:solidFill>
                  <a:srgbClr val="000000"/>
                </a:solidFill>
                <a:latin typeface="仿宋_GB2312" pitchFamily="49" charset="-122"/>
                <a:ea typeface="仿宋_GB2312" pitchFamily="49" charset="-122"/>
              </a:rPr>
              <a:t>POS</a:t>
            </a:r>
            <a:r>
              <a:rPr lang="zh-CN" altLang="en-US" sz="1600" kern="0" dirty="0">
                <a:solidFill>
                  <a:srgbClr val="000000"/>
                </a:solidFill>
                <a:latin typeface="仿宋_GB2312" pitchFamily="49" charset="-122"/>
                <a:ea typeface="仿宋_GB2312" pitchFamily="49" charset="-122"/>
              </a:rPr>
              <a:t>机上进行非接触式联机交易，一般用于各消费场所的大额支付。</a:t>
            </a:r>
          </a:p>
          <a:p>
            <a:pPr marL="742950" lvl="1" indent="-285750">
              <a:spcBef>
                <a:spcPct val="20000"/>
              </a:spcBef>
              <a:buFontTx/>
              <a:buChar char="–"/>
              <a:defRPr/>
            </a:pPr>
            <a:endParaRPr lang="zh-CN" altLang="en-US" sz="1600" kern="0" dirty="0">
              <a:solidFill>
                <a:srgbClr val="000000"/>
              </a:solidFill>
              <a:latin typeface="仿宋_GB2312" pitchFamily="49" charset="-122"/>
              <a:ea typeface="仿宋_GB2312" pitchFamily="49" charset="-122"/>
            </a:endParaRPr>
          </a:p>
          <a:p>
            <a:pPr marL="742950" lvl="1" indent="-285750">
              <a:spcBef>
                <a:spcPct val="20000"/>
              </a:spcBef>
              <a:buFontTx/>
              <a:buChar char="–"/>
              <a:defRPr/>
            </a:pPr>
            <a:r>
              <a:rPr lang="zh-CN" altLang="en-US" sz="2000" kern="0" dirty="0">
                <a:solidFill>
                  <a:srgbClr val="000000"/>
                </a:solidFill>
                <a:latin typeface="仿宋_GB2312" pitchFamily="49" charset="-122"/>
                <a:ea typeface="仿宋_GB2312" pitchFamily="49" charset="-122"/>
              </a:rPr>
              <a:t>脱机交易</a:t>
            </a:r>
          </a:p>
          <a:p>
            <a:pPr marL="1143000" lvl="2" indent="-228600">
              <a:spcBef>
                <a:spcPct val="20000"/>
              </a:spcBef>
              <a:buFontTx/>
              <a:buChar char="•"/>
              <a:defRPr/>
            </a:pPr>
            <a:r>
              <a:rPr lang="zh-CN" altLang="en-US" sz="1600" kern="0" dirty="0">
                <a:solidFill>
                  <a:srgbClr val="000000"/>
                </a:solidFill>
                <a:latin typeface="仿宋_GB2312" pitchFamily="49" charset="-122"/>
                <a:ea typeface="仿宋_GB2312" pitchFamily="49" charset="-122"/>
              </a:rPr>
              <a:t>加载</a:t>
            </a:r>
            <a:r>
              <a:rPr lang="en-US" altLang="zh-CN" sz="1600" kern="0" dirty="0">
                <a:solidFill>
                  <a:srgbClr val="000000"/>
                </a:solidFill>
                <a:latin typeface="仿宋_GB2312" pitchFamily="49" charset="-122"/>
                <a:ea typeface="仿宋_GB2312" pitchFamily="49" charset="-122"/>
              </a:rPr>
              <a:t>PBOC</a:t>
            </a:r>
            <a:r>
              <a:rPr lang="zh-CN" altLang="en-US" sz="1600" kern="0" dirty="0">
                <a:solidFill>
                  <a:srgbClr val="000000"/>
                </a:solidFill>
                <a:latin typeface="仿宋_GB2312" pitchFamily="49" charset="-122"/>
                <a:ea typeface="仿宋_GB2312" pitchFamily="49" charset="-122"/>
              </a:rPr>
              <a:t>电子现金应用，可在带非接触式读写器的</a:t>
            </a:r>
            <a:r>
              <a:rPr lang="en-US" altLang="zh-CN" sz="1600" kern="0" dirty="0">
                <a:solidFill>
                  <a:srgbClr val="000000"/>
                </a:solidFill>
                <a:latin typeface="仿宋_GB2312" pitchFamily="49" charset="-122"/>
                <a:ea typeface="仿宋_GB2312" pitchFamily="49" charset="-122"/>
              </a:rPr>
              <a:t>POS</a:t>
            </a:r>
            <a:r>
              <a:rPr lang="zh-CN" altLang="en-US" sz="1600" kern="0" dirty="0">
                <a:solidFill>
                  <a:srgbClr val="000000"/>
                </a:solidFill>
                <a:latin typeface="仿宋_GB2312" pitchFamily="49" charset="-122"/>
                <a:ea typeface="仿宋_GB2312" pitchFamily="49" charset="-122"/>
              </a:rPr>
              <a:t>机上进行非接触式小额脱机交易，可用于快速消费领域，如公交、地铁、加油等。</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3"/>
          <p:cNvGrpSpPr/>
          <p:nvPr/>
        </p:nvGrpSpPr>
        <p:grpSpPr>
          <a:xfrm>
            <a:off x="3677246" y="1351441"/>
            <a:ext cx="1789509" cy="46077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471127" y="1339454"/>
            <a:ext cx="2201747" cy="507831"/>
          </a:xfrm>
          <a:prstGeom prst="rect">
            <a:avLst/>
          </a:prstGeom>
          <a:noFill/>
        </p:spPr>
        <p:txBody>
          <a:bodyPr wrap="square" rtlCol="0">
            <a:spAutoFit/>
          </a:bodyPr>
          <a:lstStyle/>
          <a:p>
            <a:pPr algn="ctr"/>
            <a:r>
              <a:rPr lang="zh-CN" altLang="en-US" sz="2700" b="1" dirty="0">
                <a:solidFill>
                  <a:schemeClr val="tx1"/>
                </a:solidFill>
                <a:latin typeface="微软雅黑" panose="020B0503020204020204" pitchFamily="34" charset="-122"/>
                <a:ea typeface="微软雅黑" panose="020B0503020204020204" pitchFamily="34" charset="-122"/>
              </a:rPr>
              <a:t>目 录</a:t>
            </a:r>
            <a:endParaRPr lang="zh-HK" altLang="en-US" sz="27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cstate="print">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t="29238" b="35781"/>
          <a:stretch/>
        </p:blipFill>
        <p:spPr>
          <a:xfrm>
            <a:off x="0" y="2376711"/>
            <a:ext cx="9144000" cy="2132409"/>
          </a:xfrm>
          <a:prstGeom prst="rect">
            <a:avLst/>
          </a:prstGeom>
        </p:spPr>
      </p:pic>
      <p:sp>
        <p:nvSpPr>
          <p:cNvPr id="5" name="矩形 4"/>
          <p:cNvSpPr/>
          <p:nvPr/>
        </p:nvSpPr>
        <p:spPr>
          <a:xfrm>
            <a:off x="0" y="4512470"/>
            <a:ext cx="9144000" cy="117872"/>
          </a:xfrm>
          <a:prstGeom prst="rect">
            <a:avLst/>
          </a:prstGeom>
          <a:solidFill>
            <a:srgbClr val="F3D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5" name="矩形 14"/>
          <p:cNvSpPr/>
          <p:nvPr/>
        </p:nvSpPr>
        <p:spPr>
          <a:xfrm>
            <a:off x="0" y="2313386"/>
            <a:ext cx="9144000" cy="11787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32" name="文本框 31"/>
          <p:cNvSpPr txBox="1"/>
          <p:nvPr/>
        </p:nvSpPr>
        <p:spPr>
          <a:xfrm>
            <a:off x="179512" y="3759423"/>
            <a:ext cx="208823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移动支付背景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27" name="椭圆 26"/>
          <p:cNvSpPr/>
          <p:nvPr/>
        </p:nvSpPr>
        <p:spPr>
          <a:xfrm>
            <a:off x="683568" y="2762250"/>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1</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8" name="椭圆 27"/>
          <p:cNvSpPr/>
          <p:nvPr/>
        </p:nvSpPr>
        <p:spPr>
          <a:xfrm>
            <a:off x="3131840" y="2791754"/>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2</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9" name="椭圆 28"/>
          <p:cNvSpPr/>
          <p:nvPr/>
        </p:nvSpPr>
        <p:spPr>
          <a:xfrm>
            <a:off x="551154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3</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076056" y="3789040"/>
            <a:ext cx="2016224"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移动支付技术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555776" y="3751959"/>
            <a:ext cx="212387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产业发展现状</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7" name="椭圆 16"/>
          <p:cNvSpPr/>
          <p:nvPr/>
        </p:nvSpPr>
        <p:spPr>
          <a:xfrm>
            <a:off x="767178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4</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18" name="文本框 33"/>
          <p:cNvSpPr txBox="1"/>
          <p:nvPr/>
        </p:nvSpPr>
        <p:spPr>
          <a:xfrm>
            <a:off x="7386392" y="3789040"/>
            <a:ext cx="1434080"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发展趋势</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82370614"/>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
                                        </p:tgtEl>
                                        <p:attrNameLst>
                                          <p:attrName>ppt_x</p:attrName>
                                          <p:attrName>ppt_y</p:attrName>
                                        </p:attrNameLst>
                                      </p:cBhvr>
                                    </p:animMotion>
                                    <p:animRot by="1500000">
                                      <p:cBhvr>
                                        <p:cTn id="7" dur="125" fill="hold">
                                          <p:stCondLst>
                                            <p:cond delay="0"/>
                                          </p:stCondLst>
                                        </p:cTn>
                                        <p:tgtEl>
                                          <p:spTgt spid="16"/>
                                        </p:tgtEl>
                                        <p:attrNameLst>
                                          <p:attrName>r</p:attrName>
                                        </p:attrNameLst>
                                      </p:cBhvr>
                                    </p:animRot>
                                    <p:animRot by="-1500000">
                                      <p:cBhvr>
                                        <p:cTn id="8" dur="125" fill="hold">
                                          <p:stCondLst>
                                            <p:cond delay="125"/>
                                          </p:stCondLst>
                                        </p:cTn>
                                        <p:tgtEl>
                                          <p:spTgt spid="16"/>
                                        </p:tgtEl>
                                        <p:attrNameLst>
                                          <p:attrName>r</p:attrName>
                                        </p:attrNameLst>
                                      </p:cBhvr>
                                    </p:animRot>
                                    <p:animRot by="-1500000">
                                      <p:cBhvr>
                                        <p:cTn id="9" dur="125" fill="hold">
                                          <p:stCondLst>
                                            <p:cond delay="250"/>
                                          </p:stCondLst>
                                        </p:cTn>
                                        <p:tgtEl>
                                          <p:spTgt spid="16"/>
                                        </p:tgtEl>
                                        <p:attrNameLst>
                                          <p:attrName>r</p:attrName>
                                        </p:attrNameLst>
                                      </p:cBhvr>
                                    </p:animRot>
                                    <p:animRot by="1500000">
                                      <p:cBhvr>
                                        <p:cTn id="10" dur="125" fill="hold">
                                          <p:stCondLst>
                                            <p:cond delay="375"/>
                                          </p:stCondLst>
                                        </p:cTn>
                                        <p:tgtEl>
                                          <p:spTgt spid="16"/>
                                        </p:tgtEl>
                                        <p:attrNameLst>
                                          <p:attrName>r</p:attrName>
                                        </p:attrNameLst>
                                      </p:cBhvr>
                                    </p:animRot>
                                  </p:childTnLst>
                                </p:cTn>
                              </p:par>
                              <p:par>
                                <p:cTn id="11" presetID="1" presetClass="emph" presetSubtype="2" fill="hold" nodeType="withEffect">
                                  <p:stCondLst>
                                    <p:cond delay="0"/>
                                  </p:stCondLst>
                                  <p:childTnLst>
                                    <p:animClr clrSpc="rgb">
                                      <p:cBhvr>
                                        <p:cTn id="12" dur="500" fill="hold"/>
                                        <p:tgtEl>
                                          <p:spTgt spid="28"/>
                                        </p:tgtEl>
                                        <p:attrNameLst>
                                          <p:attrName>fillcolor</p:attrName>
                                        </p:attrNameLst>
                                      </p:cBhvr>
                                      <p:to>
                                        <a:schemeClr val="accent2"/>
                                      </p:to>
                                    </p:animClr>
                                    <p:set>
                                      <p:cBhvr>
                                        <p:cTn id="13" dur="500" fill="hold"/>
                                        <p:tgtEl>
                                          <p:spTgt spid="28"/>
                                        </p:tgtEl>
                                        <p:attrNameLst>
                                          <p:attrName>fill.type</p:attrName>
                                        </p:attrNameLst>
                                      </p:cBhvr>
                                      <p:to>
                                        <p:strVal val="solid"/>
                                      </p:to>
                                    </p:set>
                                    <p:set>
                                      <p:cBhvr>
                                        <p:cTn id="14"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9740" y="987200"/>
            <a:ext cx="2583119" cy="623888"/>
            <a:chOff x="0" y="260350"/>
            <a:chExt cx="3444158" cy="831850"/>
          </a:xfrm>
        </p:grpSpPr>
        <p:sp>
          <p:nvSpPr>
            <p:cNvPr id="3" name="文本框 2"/>
            <p:cNvSpPr txBox="1"/>
            <p:nvPr/>
          </p:nvSpPr>
          <p:spPr>
            <a:xfrm>
              <a:off x="267877" y="342698"/>
              <a:ext cx="3176281" cy="697626"/>
            </a:xfrm>
            <a:prstGeom prst="rect">
              <a:avLst/>
            </a:prstGeom>
            <a:noFill/>
          </p:spPr>
          <p:txBody>
            <a:bodyPr wrap="square" rtlCol="0">
              <a:spAutoFit/>
            </a:bodyPr>
            <a:lstStyle/>
            <a:p>
              <a:r>
                <a:rPr lang="zh-CN" altLang="en-US" sz="2800" b="1" spc="225" dirty="0" smtClean="0">
                  <a:solidFill>
                    <a:srgbClr val="F3DE5A"/>
                  </a:solidFill>
                  <a:latin typeface="微软雅黑" panose="020B0503020204020204" pitchFamily="34" charset="-122"/>
                  <a:ea typeface="微软雅黑" panose="020B0503020204020204" pitchFamily="34" charset="-122"/>
                </a:rPr>
                <a:t>三大格局</a:t>
              </a:r>
              <a:endParaRPr lang="zh-HK" altLang="en-US" sz="2800" b="1" spc="225" dirty="0">
                <a:solidFill>
                  <a:srgbClr val="F3DE5A"/>
                </a:solidFill>
                <a:latin typeface="微软雅黑" panose="020B0503020204020204" pitchFamily="34" charset="-122"/>
                <a:ea typeface="微软雅黑" panose="020B0503020204020204" pitchFamily="34" charset="-122"/>
              </a:endParaRPr>
            </a:p>
          </p:txBody>
        </p:sp>
        <p:sp>
          <p:nvSpPr>
            <p:cNvPr id="5" name="矩形 4"/>
            <p:cNvSpPr/>
            <p:nvPr/>
          </p:nvSpPr>
          <p:spPr>
            <a:xfrm>
              <a:off x="0" y="260350"/>
              <a:ext cx="201202" cy="831850"/>
            </a:xfrm>
            <a:prstGeom prst="rect">
              <a:avLst/>
            </a:prstGeom>
            <a:solidFill>
              <a:srgbClr val="F3D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grpSp>
        <p:nvGrpSpPr>
          <p:cNvPr id="6" name="组合 36"/>
          <p:cNvGrpSpPr/>
          <p:nvPr/>
        </p:nvGrpSpPr>
        <p:grpSpPr>
          <a:xfrm>
            <a:off x="852486" y="2024356"/>
            <a:ext cx="1965352" cy="1965352"/>
            <a:chOff x="1136647" y="1556141"/>
            <a:chExt cx="2620469" cy="2620469"/>
          </a:xfrm>
        </p:grpSpPr>
        <p:sp>
          <p:nvSpPr>
            <p:cNvPr id="12" name="椭圆 11"/>
            <p:cNvSpPr/>
            <p:nvPr/>
          </p:nvSpPr>
          <p:spPr>
            <a:xfrm>
              <a:off x="1136647"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3" name="椭圆 12"/>
            <p:cNvSpPr/>
            <p:nvPr/>
          </p:nvSpPr>
          <p:spPr>
            <a:xfrm>
              <a:off x="1282229" y="1701723"/>
              <a:ext cx="2329306"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300" b="1" dirty="0">
                  <a:solidFill>
                    <a:schemeClr val="bg1"/>
                  </a:solidFill>
                  <a:latin typeface="微软雅黑" panose="020B0503020204020204" pitchFamily="34" charset="-122"/>
                  <a:ea typeface="微软雅黑" panose="020B0503020204020204" pitchFamily="34" charset="-122"/>
                </a:rPr>
                <a:t>银行</a:t>
              </a:r>
              <a:endParaRPr lang="zh-HK" altLang="en-US" sz="33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39"/>
          <p:cNvGrpSpPr/>
          <p:nvPr/>
        </p:nvGrpSpPr>
        <p:grpSpPr>
          <a:xfrm>
            <a:off x="3589324" y="3779754"/>
            <a:ext cx="1965352" cy="1965352"/>
            <a:chOff x="4785765" y="3896672"/>
            <a:chExt cx="2620469" cy="2620469"/>
          </a:xfrm>
        </p:grpSpPr>
        <p:sp>
          <p:nvSpPr>
            <p:cNvPr id="15" name="椭圆 14"/>
            <p:cNvSpPr/>
            <p:nvPr/>
          </p:nvSpPr>
          <p:spPr>
            <a:xfrm>
              <a:off x="4785765" y="3896672"/>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6" name="椭圆 15"/>
            <p:cNvSpPr/>
            <p:nvPr/>
          </p:nvSpPr>
          <p:spPr>
            <a:xfrm>
              <a:off x="4931347" y="4042254"/>
              <a:ext cx="2377736" cy="2329306"/>
            </a:xfrm>
            <a:prstGeom prst="ellipse">
              <a:avLst/>
            </a:prstGeom>
            <a:solidFill>
              <a:srgbClr val="F3DE5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solidFill>
                    <a:schemeClr val="bg1"/>
                  </a:solidFill>
                  <a:latin typeface="微软雅黑" panose="020B0503020204020204" pitchFamily="34" charset="-122"/>
                  <a:ea typeface="微软雅黑" panose="020B0503020204020204" pitchFamily="34" charset="-122"/>
                </a:rPr>
                <a:t>第三方</a:t>
              </a:r>
              <a:endParaRPr lang="zh-HK" altLang="en-US" sz="27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40"/>
          <p:cNvGrpSpPr/>
          <p:nvPr/>
        </p:nvGrpSpPr>
        <p:grpSpPr>
          <a:xfrm>
            <a:off x="6326163" y="2024356"/>
            <a:ext cx="1965352" cy="1965352"/>
            <a:chOff x="8434884" y="1556141"/>
            <a:chExt cx="2620469" cy="2620469"/>
          </a:xfrm>
        </p:grpSpPr>
        <p:sp>
          <p:nvSpPr>
            <p:cNvPr id="18" name="椭圆 17"/>
            <p:cNvSpPr/>
            <p:nvPr/>
          </p:nvSpPr>
          <p:spPr>
            <a:xfrm>
              <a:off x="8434884"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9" name="椭圆 18"/>
            <p:cNvSpPr/>
            <p:nvPr/>
          </p:nvSpPr>
          <p:spPr>
            <a:xfrm>
              <a:off x="8580466" y="1701723"/>
              <a:ext cx="2345692"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solidFill>
                    <a:schemeClr val="bg1"/>
                  </a:solidFill>
                  <a:latin typeface="微软雅黑" panose="020B0503020204020204" pitchFamily="34" charset="-122"/>
                  <a:ea typeface="微软雅黑" panose="020B0503020204020204" pitchFamily="34" charset="-122"/>
                </a:rPr>
                <a:t>运营商</a:t>
              </a:r>
              <a:endParaRPr lang="zh-HK" altLang="en-US" sz="2700"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25"/>
          <p:cNvGrpSpPr/>
          <p:nvPr/>
        </p:nvGrpSpPr>
        <p:grpSpPr>
          <a:xfrm rot="1978849">
            <a:off x="2827544" y="3582754"/>
            <a:ext cx="677136" cy="806006"/>
            <a:chOff x="6865257" y="1118912"/>
            <a:chExt cx="902848" cy="1074675"/>
          </a:xfrm>
        </p:grpSpPr>
        <p:sp>
          <p:nvSpPr>
            <p:cNvPr id="27" name="燕尾形 26"/>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sp>
          <p:nvSpPr>
            <p:cNvPr id="28" name="燕尾形 27"/>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sp>
          <p:nvSpPr>
            <p:cNvPr id="29" name="燕尾形 28"/>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grpSp>
      <p:grpSp>
        <p:nvGrpSpPr>
          <p:cNvPr id="10" name="组合 29"/>
          <p:cNvGrpSpPr/>
          <p:nvPr/>
        </p:nvGrpSpPr>
        <p:grpSpPr>
          <a:xfrm rot="19312279" flipV="1">
            <a:off x="5668336" y="3586704"/>
            <a:ext cx="677136" cy="806006"/>
            <a:chOff x="6865257" y="1118912"/>
            <a:chExt cx="902848" cy="1074675"/>
          </a:xfrm>
        </p:grpSpPr>
        <p:sp>
          <p:nvSpPr>
            <p:cNvPr id="31" name="燕尾形 30"/>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sp>
          <p:nvSpPr>
            <p:cNvPr id="32" name="燕尾形 31"/>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sp>
          <p:nvSpPr>
            <p:cNvPr id="33" name="燕尾形 32"/>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schemeClr val="tx1"/>
                </a:solidFill>
              </a:endParaRPr>
            </a:p>
          </p:txBody>
        </p:sp>
      </p:grpSp>
      <p:sp>
        <p:nvSpPr>
          <p:cNvPr id="34" name="矩形 33"/>
          <p:cNvSpPr/>
          <p:nvPr/>
        </p:nvSpPr>
        <p:spPr>
          <a:xfrm>
            <a:off x="387589" y="4116342"/>
            <a:ext cx="2291519" cy="2223686"/>
          </a:xfrm>
          <a:prstGeom prst="rect">
            <a:avLst/>
          </a:prstGeom>
        </p:spPr>
        <p:txBody>
          <a:bodyPr wrap="square">
            <a:spAutoFit/>
          </a:bodyPr>
          <a:lstStyle/>
          <a:p>
            <a:endParaRPr lang="zh-CN" altLang="en-US" sz="1050" dirty="0"/>
          </a:p>
          <a:p>
            <a:r>
              <a:rPr lang="en-US" altLang="zh-CN" sz="1600" b="1" dirty="0">
                <a:solidFill>
                  <a:srgbClr val="485766"/>
                </a:solidFill>
                <a:latin typeface="微软雅黑" panose="020B0503020204020204" pitchFamily="34" charset="-122"/>
                <a:ea typeface="微软雅黑" panose="020B0503020204020204" pitchFamily="34" charset="-122"/>
              </a:rPr>
              <a:t>1.</a:t>
            </a:r>
            <a:r>
              <a:rPr lang="zh-CN" altLang="en-US" sz="1600" b="1" dirty="0">
                <a:solidFill>
                  <a:srgbClr val="485766"/>
                </a:solidFill>
                <a:latin typeface="微软雅黑" panose="020B0503020204020204" pitchFamily="34" charset="-122"/>
                <a:ea typeface="微软雅黑" panose="020B0503020204020204" pitchFamily="34" charset="-122"/>
              </a:rPr>
              <a:t>手机银行</a:t>
            </a:r>
            <a:r>
              <a:rPr lang="en-US" altLang="zh-CN" sz="1600" b="1" dirty="0">
                <a:solidFill>
                  <a:srgbClr val="485766"/>
                </a:solidFill>
                <a:latin typeface="微软雅黑" panose="020B0503020204020204" pitchFamily="34" charset="-122"/>
                <a:ea typeface="微软雅黑" panose="020B0503020204020204" pitchFamily="34" charset="-122"/>
              </a:rPr>
              <a:t>+NFC</a:t>
            </a:r>
            <a:r>
              <a:rPr lang="zh-CN" altLang="en-US" sz="1600" b="1" dirty="0">
                <a:solidFill>
                  <a:srgbClr val="485766"/>
                </a:solidFill>
                <a:latin typeface="微软雅黑" panose="020B0503020204020204" pitchFamily="34" charset="-122"/>
                <a:ea typeface="微软雅黑" panose="020B0503020204020204" pitchFamily="34" charset="-122"/>
              </a:rPr>
              <a:t>的移动支付生态圈</a:t>
            </a:r>
            <a:endParaRPr lang="en-US" altLang="zh-CN" sz="1600" dirty="0">
              <a:solidFill>
                <a:srgbClr val="485766"/>
              </a:solidFill>
              <a:latin typeface="微软雅黑" panose="020B0503020204020204" pitchFamily="34" charset="-122"/>
              <a:ea typeface="微软雅黑" panose="020B0503020204020204" pitchFamily="34" charset="-122"/>
            </a:endParaRPr>
          </a:p>
          <a:p>
            <a:pPr algn="just"/>
            <a:r>
              <a:rPr lang="zh-CN" altLang="zh-CN" sz="1600" dirty="0">
                <a:solidFill>
                  <a:srgbClr val="485766"/>
                </a:solidFill>
                <a:latin typeface="微软雅黑" panose="020B0503020204020204" pitchFamily="34" charset="-122"/>
                <a:ea typeface="微软雅黑" panose="020B0503020204020204" pitchFamily="34" charset="-122"/>
              </a:rPr>
              <a:t>移动支付业务在银行之间不能互联互通</a:t>
            </a:r>
            <a:r>
              <a:rPr lang="en-US" altLang="zh-CN" sz="1600" dirty="0">
                <a:solidFill>
                  <a:srgbClr val="485766"/>
                </a:solidFill>
                <a:latin typeface="微软雅黑" panose="020B0503020204020204" pitchFamily="34" charset="-122"/>
                <a:ea typeface="微软雅黑" panose="020B0503020204020204" pitchFamily="34" charset="-122"/>
              </a:rPr>
              <a:t>; </a:t>
            </a:r>
            <a:r>
              <a:rPr lang="zh-CN" altLang="zh-CN" sz="1600" dirty="0">
                <a:solidFill>
                  <a:srgbClr val="485766"/>
                </a:solidFill>
                <a:latin typeface="微软雅黑" panose="020B0503020204020204" pitchFamily="34" charset="-122"/>
                <a:ea typeface="微软雅黑" panose="020B0503020204020204" pitchFamily="34" charset="-122"/>
              </a:rPr>
              <a:t>各银行都要购置设备并开发自己的系统，较大的资源浪费</a:t>
            </a:r>
            <a:r>
              <a:rPr lang="en-US" altLang="zh-CN" sz="1600" dirty="0">
                <a:solidFill>
                  <a:srgbClr val="485766"/>
                </a:solidFill>
                <a:latin typeface="微软雅黑" panose="020B0503020204020204" pitchFamily="34" charset="-122"/>
                <a:ea typeface="微软雅黑" panose="020B0503020204020204" pitchFamily="34" charset="-122"/>
              </a:rPr>
              <a:t>; </a:t>
            </a:r>
            <a:r>
              <a:rPr lang="zh-CN" altLang="zh-CN" sz="1600" dirty="0">
                <a:solidFill>
                  <a:srgbClr val="485766"/>
                </a:solidFill>
                <a:latin typeface="微软雅黑" panose="020B0503020204020204" pitchFamily="34" charset="-122"/>
                <a:ea typeface="微软雅黑" panose="020B0503020204020204" pitchFamily="34" charset="-122"/>
              </a:rPr>
              <a:t>对终端设备的安全性要求很高。</a:t>
            </a:r>
          </a:p>
        </p:txBody>
      </p:sp>
      <p:sp>
        <p:nvSpPr>
          <p:cNvPr id="35" name="矩形 34"/>
          <p:cNvSpPr/>
          <p:nvPr/>
        </p:nvSpPr>
        <p:spPr>
          <a:xfrm>
            <a:off x="3554506" y="1268760"/>
            <a:ext cx="2324237" cy="2554545"/>
          </a:xfrm>
          <a:prstGeom prst="rect">
            <a:avLst/>
          </a:prstGeom>
        </p:spPr>
        <p:txBody>
          <a:bodyPr wrap="square">
            <a:spAutoFit/>
          </a:bodyPr>
          <a:lstStyle/>
          <a:p>
            <a:pPr algn="just"/>
            <a:r>
              <a:rPr lang="en-US" altLang="zh-CN" sz="1600" b="1" dirty="0">
                <a:solidFill>
                  <a:srgbClr val="485766"/>
                </a:solidFill>
                <a:latin typeface="微软雅黑" panose="020B0503020204020204" pitchFamily="34" charset="-122"/>
                <a:ea typeface="微软雅黑" panose="020B0503020204020204" pitchFamily="34" charset="-122"/>
              </a:rPr>
              <a:t>2.</a:t>
            </a:r>
            <a:r>
              <a:rPr lang="zh-CN" altLang="en-US" sz="1600" b="1" dirty="0">
                <a:solidFill>
                  <a:srgbClr val="485766"/>
                </a:solidFill>
                <a:latin typeface="微软雅黑" panose="020B0503020204020204" pitchFamily="34" charset="-122"/>
                <a:ea typeface="微软雅黑" panose="020B0503020204020204" pitchFamily="34" charset="-122"/>
              </a:rPr>
              <a:t>涵盖电商、社交圈的支付生态圈</a:t>
            </a:r>
            <a:endParaRPr lang="en-US" altLang="zh-CN" sz="1600" dirty="0">
              <a:solidFill>
                <a:srgbClr val="485766"/>
              </a:solidFill>
              <a:latin typeface="微软雅黑" panose="020B0503020204020204" pitchFamily="34" charset="-122"/>
              <a:ea typeface="微软雅黑" panose="020B0503020204020204" pitchFamily="34" charset="-122"/>
            </a:endParaRPr>
          </a:p>
          <a:p>
            <a:pPr algn="just"/>
            <a:r>
              <a:rPr lang="zh-CN" altLang="en-US" sz="1600" dirty="0">
                <a:solidFill>
                  <a:srgbClr val="485766"/>
                </a:solidFill>
                <a:latin typeface="微软雅黑" panose="020B0503020204020204" pitchFamily="34" charset="-122"/>
                <a:ea typeface="微软雅黑" panose="020B0503020204020204" pitchFamily="34" charset="-122"/>
              </a:rPr>
              <a:t>独立于银行和移动运营商的第三方经济实体，同时也是连接移动运营商、银行和商家的桥梁和纽带。通过交易平台运营商，用户可以轻松实现跨银行的移动支付服务。</a:t>
            </a:r>
          </a:p>
        </p:txBody>
      </p:sp>
      <p:sp>
        <p:nvSpPr>
          <p:cNvPr id="36" name="矩形 35"/>
          <p:cNvSpPr/>
          <p:nvPr/>
        </p:nvSpPr>
        <p:spPr>
          <a:xfrm>
            <a:off x="6444208" y="3877761"/>
            <a:ext cx="2699792" cy="2554545"/>
          </a:xfrm>
          <a:prstGeom prst="rect">
            <a:avLst/>
          </a:prstGeom>
        </p:spPr>
        <p:txBody>
          <a:bodyPr wrap="square">
            <a:spAutoFit/>
          </a:bodyPr>
          <a:lstStyle/>
          <a:p>
            <a:endParaRPr lang="zh-CN" altLang="en-US" sz="1600" dirty="0"/>
          </a:p>
          <a:p>
            <a:r>
              <a:rPr lang="en-US" altLang="zh-CN" sz="1600" b="1" dirty="0">
                <a:solidFill>
                  <a:srgbClr val="485766"/>
                </a:solidFill>
                <a:latin typeface="微软雅黑" panose="020B0503020204020204" pitchFamily="34" charset="-122"/>
                <a:ea typeface="微软雅黑" panose="020B0503020204020204" pitchFamily="34" charset="-122"/>
              </a:rPr>
              <a:t>3.</a:t>
            </a:r>
            <a:r>
              <a:rPr lang="zh-CN" altLang="en-US" sz="1600" b="1" dirty="0">
                <a:solidFill>
                  <a:srgbClr val="485766"/>
                </a:solidFill>
                <a:latin typeface="微软雅黑" panose="020B0503020204020204" pitchFamily="34" charset="-122"/>
                <a:ea typeface="微软雅黑" panose="020B0503020204020204" pitchFamily="34" charset="-122"/>
              </a:rPr>
              <a:t> 依托线下的</a:t>
            </a:r>
            <a:r>
              <a:rPr lang="en-US" altLang="zh-CN" sz="1600" b="1" dirty="0">
                <a:solidFill>
                  <a:srgbClr val="485766"/>
                </a:solidFill>
                <a:latin typeface="微软雅黑" panose="020B0503020204020204" pitchFamily="34" charset="-122"/>
                <a:ea typeface="微软雅黑" panose="020B0503020204020204" pitchFamily="34" charset="-122"/>
              </a:rPr>
              <a:t>ATM</a:t>
            </a:r>
            <a:r>
              <a:rPr lang="zh-CN" altLang="en-US" sz="1600" b="1" dirty="0">
                <a:solidFill>
                  <a:srgbClr val="485766"/>
                </a:solidFill>
                <a:latin typeface="微软雅黑" panose="020B0503020204020204" pitchFamily="34" charset="-122"/>
                <a:ea typeface="微软雅黑" panose="020B0503020204020204" pitchFamily="34" charset="-122"/>
              </a:rPr>
              <a:t>、</a:t>
            </a:r>
            <a:r>
              <a:rPr lang="en-US" altLang="zh-CN" sz="1600" b="1" dirty="0">
                <a:solidFill>
                  <a:srgbClr val="485766"/>
                </a:solidFill>
                <a:latin typeface="微软雅黑" panose="020B0503020204020204" pitchFamily="34" charset="-122"/>
                <a:ea typeface="微软雅黑" panose="020B0503020204020204" pitchFamily="34" charset="-122"/>
              </a:rPr>
              <a:t>POS</a:t>
            </a:r>
            <a:r>
              <a:rPr lang="zh-CN" altLang="en-US" sz="1600" b="1" dirty="0">
                <a:solidFill>
                  <a:srgbClr val="485766"/>
                </a:solidFill>
                <a:latin typeface="微软雅黑" panose="020B0503020204020204" pitchFamily="34" charset="-122"/>
                <a:ea typeface="微软雅黑" panose="020B0503020204020204" pitchFamily="34" charset="-122"/>
              </a:rPr>
              <a:t>机的支付生态圈</a:t>
            </a:r>
            <a:endParaRPr lang="en-US" altLang="zh-CN" sz="1600" dirty="0">
              <a:solidFill>
                <a:srgbClr val="485766"/>
              </a:solidFill>
              <a:latin typeface="微软雅黑" panose="020B0503020204020204" pitchFamily="34" charset="-122"/>
              <a:ea typeface="微软雅黑" panose="020B0503020204020204" pitchFamily="34" charset="-122"/>
            </a:endParaRPr>
          </a:p>
          <a:p>
            <a:r>
              <a:rPr lang="zh-CN" altLang="en-US" sz="1600" dirty="0">
                <a:solidFill>
                  <a:srgbClr val="485766"/>
                </a:solidFill>
                <a:latin typeface="微软雅黑" panose="020B0503020204020204" pitchFamily="34" charset="-122"/>
                <a:ea typeface="微软雅黑" panose="020B0503020204020204" pitchFamily="34" charset="-122"/>
              </a:rPr>
              <a:t>以用户的手机话费账户或专门的小额账户作为移动支付账户，移动支付交易费用全部从用户的话费账户或小额账户中扣减。直接与用户发生关系，不需要银行参与，技术实现简便。</a:t>
            </a:r>
          </a:p>
        </p:txBody>
      </p:sp>
      <p:sp>
        <p:nvSpPr>
          <p:cNvPr id="38" name="矩形 6"/>
          <p:cNvSpPr>
            <a:spLocks noChangeArrowheads="1"/>
          </p:cNvSpPr>
          <p:nvPr/>
        </p:nvSpPr>
        <p:spPr bwMode="auto">
          <a:xfrm>
            <a:off x="0" y="6467336"/>
            <a:ext cx="2497455" cy="130016"/>
          </a:xfrm>
          <a:prstGeom prst="rect">
            <a:avLst/>
          </a:prstGeom>
          <a:solidFill>
            <a:srgbClr val="485766"/>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
        <p:nvSpPr>
          <p:cNvPr id="39" name="矩形 7"/>
          <p:cNvSpPr>
            <a:spLocks noChangeArrowheads="1"/>
          </p:cNvSpPr>
          <p:nvPr/>
        </p:nvSpPr>
        <p:spPr bwMode="auto">
          <a:xfrm>
            <a:off x="2497455" y="6467336"/>
            <a:ext cx="2074545" cy="130016"/>
          </a:xfrm>
          <a:prstGeom prst="rect">
            <a:avLst/>
          </a:prstGeom>
          <a:solidFill>
            <a:srgbClr val="F3DE5A"/>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
        <p:nvSpPr>
          <p:cNvPr id="42" name="矩形 8"/>
          <p:cNvSpPr>
            <a:spLocks noChangeArrowheads="1"/>
          </p:cNvSpPr>
          <p:nvPr/>
        </p:nvSpPr>
        <p:spPr bwMode="auto">
          <a:xfrm>
            <a:off x="4572000" y="6467336"/>
            <a:ext cx="2040255" cy="130016"/>
          </a:xfrm>
          <a:prstGeom prst="rect">
            <a:avLst/>
          </a:prstGeom>
          <a:solidFill>
            <a:srgbClr val="485766"/>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
        <p:nvSpPr>
          <p:cNvPr id="43" name="矩形 9"/>
          <p:cNvSpPr>
            <a:spLocks noChangeArrowheads="1"/>
          </p:cNvSpPr>
          <p:nvPr/>
        </p:nvSpPr>
        <p:spPr bwMode="auto">
          <a:xfrm>
            <a:off x="6612255" y="6467337"/>
            <a:ext cx="2531745" cy="124557"/>
          </a:xfrm>
          <a:prstGeom prst="rect">
            <a:avLst/>
          </a:prstGeom>
          <a:solidFill>
            <a:srgbClr val="F3DE5A"/>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 xmlns:p14="http://schemas.microsoft.com/office/powerpoint/2010/main" val="1755343842"/>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 xmlns:a14="http://schemas.microsoft.com/office/drawing/2010/main" val="0"/>
              </a:ext>
            </a:extLst>
          </a:blip>
          <a:srcRect b="15357"/>
          <a:stretch/>
        </p:blipFill>
        <p:spPr>
          <a:xfrm>
            <a:off x="0" y="857251"/>
            <a:ext cx="9144000" cy="5159828"/>
          </a:xfrm>
          <a:prstGeom prst="rect">
            <a:avLst/>
          </a:prstGeom>
          <a:solidFill>
            <a:srgbClr val="F3DE5A">
              <a:alpha val="36000"/>
            </a:srgbClr>
          </a:solidFill>
        </p:spPr>
      </p:pic>
      <p:sp>
        <p:nvSpPr>
          <p:cNvPr id="29" name="椭圆 28"/>
          <p:cNvSpPr/>
          <p:nvPr/>
        </p:nvSpPr>
        <p:spPr>
          <a:xfrm>
            <a:off x="5456527" y="2116587"/>
            <a:ext cx="171867" cy="171867"/>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0" name="椭圆 29"/>
          <p:cNvSpPr/>
          <p:nvPr/>
        </p:nvSpPr>
        <p:spPr>
          <a:xfrm>
            <a:off x="4415067" y="1982146"/>
            <a:ext cx="353401" cy="353401"/>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7" name="椭圆 26"/>
          <p:cNvSpPr/>
          <p:nvPr/>
        </p:nvSpPr>
        <p:spPr>
          <a:xfrm>
            <a:off x="4868016" y="1759468"/>
            <a:ext cx="488963" cy="488963"/>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8" name="椭圆 27"/>
          <p:cNvSpPr/>
          <p:nvPr/>
        </p:nvSpPr>
        <p:spPr>
          <a:xfrm>
            <a:off x="5147893" y="2261762"/>
            <a:ext cx="347586" cy="347586"/>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6" name="椭圆 15"/>
          <p:cNvSpPr/>
          <p:nvPr/>
        </p:nvSpPr>
        <p:spPr>
          <a:xfrm>
            <a:off x="4097774" y="4182405"/>
            <a:ext cx="226830" cy="226830"/>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0" name="椭圆 9"/>
          <p:cNvSpPr/>
          <p:nvPr/>
        </p:nvSpPr>
        <p:spPr>
          <a:xfrm>
            <a:off x="4230955" y="4336976"/>
            <a:ext cx="826994" cy="82699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 name="椭圆 1"/>
          <p:cNvSpPr/>
          <p:nvPr/>
        </p:nvSpPr>
        <p:spPr>
          <a:xfrm>
            <a:off x="4419900" y="3094342"/>
            <a:ext cx="498858" cy="49885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9" name="椭圆 8"/>
          <p:cNvSpPr/>
          <p:nvPr/>
        </p:nvSpPr>
        <p:spPr>
          <a:xfrm>
            <a:off x="3900151" y="2595759"/>
            <a:ext cx="555919" cy="55591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1" name="椭圆 10"/>
          <p:cNvSpPr/>
          <p:nvPr/>
        </p:nvSpPr>
        <p:spPr>
          <a:xfrm>
            <a:off x="4904110" y="3718240"/>
            <a:ext cx="712035" cy="699722"/>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2" name="椭圆 11"/>
          <p:cNvSpPr/>
          <p:nvPr/>
        </p:nvSpPr>
        <p:spPr>
          <a:xfrm>
            <a:off x="4975819" y="3009034"/>
            <a:ext cx="592886" cy="592886"/>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3" name="椭圆 12"/>
          <p:cNvSpPr/>
          <p:nvPr/>
        </p:nvSpPr>
        <p:spPr>
          <a:xfrm>
            <a:off x="4563601" y="2423761"/>
            <a:ext cx="642770" cy="642770"/>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4" name="椭圆 13"/>
          <p:cNvSpPr/>
          <p:nvPr/>
        </p:nvSpPr>
        <p:spPr>
          <a:xfrm>
            <a:off x="3641741" y="3161855"/>
            <a:ext cx="640920" cy="64092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5" name="椭圆 14"/>
          <p:cNvSpPr/>
          <p:nvPr/>
        </p:nvSpPr>
        <p:spPr>
          <a:xfrm>
            <a:off x="4204837" y="3594435"/>
            <a:ext cx="615268" cy="61526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7" name="椭圆 16"/>
          <p:cNvSpPr/>
          <p:nvPr/>
        </p:nvSpPr>
        <p:spPr>
          <a:xfrm>
            <a:off x="4350463" y="2428924"/>
            <a:ext cx="211214" cy="21121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8" name="直角三角形 47"/>
          <p:cNvSpPr/>
          <p:nvPr/>
        </p:nvSpPr>
        <p:spPr>
          <a:xfrm>
            <a:off x="-10324" y="857250"/>
            <a:ext cx="9144000" cy="5159828"/>
          </a:xfrm>
          <a:prstGeom prst="rtTriangl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9" name="直角三角形 48"/>
          <p:cNvSpPr/>
          <p:nvPr/>
        </p:nvSpPr>
        <p:spPr>
          <a:xfrm flipH="1" flipV="1">
            <a:off x="0" y="857251"/>
            <a:ext cx="9144000" cy="5159828"/>
          </a:xfrm>
          <a:prstGeom prst="rtTriangle">
            <a:avLst/>
          </a:prstGeom>
          <a:solidFill>
            <a:srgbClr val="06060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3" name="椭圆 32"/>
          <p:cNvSpPr/>
          <p:nvPr/>
        </p:nvSpPr>
        <p:spPr>
          <a:xfrm>
            <a:off x="5278402" y="2727416"/>
            <a:ext cx="171867" cy="171867"/>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4" name="椭圆 33"/>
          <p:cNvSpPr/>
          <p:nvPr/>
        </p:nvSpPr>
        <p:spPr>
          <a:xfrm>
            <a:off x="3455352" y="3873846"/>
            <a:ext cx="535389" cy="53538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5" name="椭圆 34"/>
          <p:cNvSpPr/>
          <p:nvPr/>
        </p:nvSpPr>
        <p:spPr>
          <a:xfrm>
            <a:off x="5123654" y="4477886"/>
            <a:ext cx="233325" cy="22929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3" name="椭圆 22"/>
          <p:cNvSpPr/>
          <p:nvPr/>
        </p:nvSpPr>
        <p:spPr>
          <a:xfrm>
            <a:off x="2786037" y="1628800"/>
            <a:ext cx="3586163" cy="3586163"/>
          </a:xfrm>
          <a:prstGeom prst="ellipse">
            <a:avLst/>
          </a:prstGeom>
          <a:solidFill>
            <a:srgbClr val="48576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4" name="椭圆 23"/>
          <p:cNvSpPr/>
          <p:nvPr/>
        </p:nvSpPr>
        <p:spPr>
          <a:xfrm>
            <a:off x="2957487" y="1800250"/>
            <a:ext cx="3243263" cy="3243263"/>
          </a:xfrm>
          <a:prstGeom prst="ellipse">
            <a:avLst/>
          </a:prstGeom>
          <a:solidFill>
            <a:srgbClr val="485766">
              <a:alpha val="48000"/>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5" name="椭圆 24"/>
          <p:cNvSpPr/>
          <p:nvPr/>
        </p:nvSpPr>
        <p:spPr>
          <a:xfrm>
            <a:off x="3122541" y="1970227"/>
            <a:ext cx="2934821" cy="2934821"/>
          </a:xfrm>
          <a:prstGeom prst="ellipse">
            <a:avLst/>
          </a:prstGeom>
          <a:solidFill>
            <a:srgbClr val="DDCA5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ascadeDown">
              <a:avLst/>
            </a:prstTxWarp>
          </a:bodyPr>
          <a:lstStyle/>
          <a:p>
            <a:pPr algn="ctr"/>
            <a:r>
              <a:rPr lang="zh-CN" altLang="en-US" sz="3600" b="1" dirty="0" smtClean="0">
                <a:latin typeface="华文细黑" panose="02010600040101010101" pitchFamily="2" charset="-122"/>
                <a:ea typeface="华文细黑" panose="02010600040101010101" pitchFamily="2" charset="-122"/>
              </a:rPr>
              <a:t>商业模式</a:t>
            </a:r>
            <a:endParaRPr lang="zh-HK" altLang="en-US" sz="3600" b="1" dirty="0">
              <a:latin typeface="华文细黑" panose="02010600040101010101" pitchFamily="2" charset="-122"/>
              <a:ea typeface="华文细黑" panose="02010600040101010101" pitchFamily="2" charset="-122"/>
            </a:endParaRPr>
          </a:p>
        </p:txBody>
      </p:sp>
    </p:spTree>
    <p:extLst>
      <p:ext uri="{BB962C8B-B14F-4D97-AF65-F5344CB8AC3E}">
        <p14:creationId xmlns="" xmlns:p14="http://schemas.microsoft.com/office/powerpoint/2010/main" val="2834623972"/>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179241E2-7254-4E7E-8AF7-C854EDB82957}"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68611" name="Text Box 102"/>
          <p:cNvSpPr txBox="1">
            <a:spLocks noChangeArrowheads="1"/>
          </p:cNvSpPr>
          <p:nvPr/>
        </p:nvSpPr>
        <p:spPr bwMode="auto">
          <a:xfrm>
            <a:off x="1928813" y="428625"/>
            <a:ext cx="571817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产业商业化模式</a:t>
            </a:r>
          </a:p>
        </p:txBody>
      </p:sp>
      <p:sp>
        <p:nvSpPr>
          <p:cNvPr id="68612" name="TextBox 3"/>
          <p:cNvSpPr txBox="1">
            <a:spLocks noChangeArrowheads="1"/>
          </p:cNvSpPr>
          <p:nvPr/>
        </p:nvSpPr>
        <p:spPr bwMode="auto">
          <a:xfrm>
            <a:off x="971550" y="1700213"/>
            <a:ext cx="7161213" cy="360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dirty="0">
                <a:latin typeface="华文细黑" panose="02010600040101010101" pitchFamily="2" charset="-122"/>
                <a:ea typeface="华文细黑" panose="02010600040101010101" pitchFamily="2" charset="-122"/>
              </a:rPr>
              <a:t>移动支付的运作模式主要有以下四类：</a:t>
            </a:r>
            <a:endParaRPr lang="en-US" altLang="zh-CN"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 typeface="Wingdings" panose="05000000000000000000" pitchFamily="2" charset="2"/>
              <a:buChar char="Ø"/>
            </a:pPr>
            <a:r>
              <a:rPr lang="zh-CN" altLang="en-US" sz="2800" dirty="0">
                <a:latin typeface="华文细黑" panose="02010600040101010101" pitchFamily="2" charset="-122"/>
                <a:ea typeface="华文细黑" panose="02010600040101010101" pitchFamily="2" charset="-122"/>
              </a:rPr>
              <a:t>以移动运营商为运营主体的移动支付业务</a:t>
            </a: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 typeface="Wingdings" panose="05000000000000000000" pitchFamily="2" charset="2"/>
              <a:buChar char="Ø"/>
            </a:pPr>
            <a:r>
              <a:rPr lang="zh-CN" altLang="en-US" sz="2800" dirty="0">
                <a:latin typeface="华文细黑" panose="02010600040101010101" pitchFamily="2" charset="-122"/>
                <a:ea typeface="华文细黑" panose="02010600040101010101" pitchFamily="2" charset="-122"/>
              </a:rPr>
              <a:t>以银行为运营主体的移动支付业务</a:t>
            </a: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 typeface="Wingdings" panose="05000000000000000000" pitchFamily="2" charset="2"/>
              <a:buChar char="Ø"/>
            </a:pPr>
            <a:r>
              <a:rPr lang="zh-CN" altLang="en-US" sz="2800" dirty="0">
                <a:latin typeface="华文细黑" panose="02010600040101010101" pitchFamily="2" charset="-122"/>
                <a:ea typeface="华文细黑" panose="02010600040101010101" pitchFamily="2" charset="-122"/>
              </a:rPr>
              <a:t>以独立第三方为运营主体的移动支付业务</a:t>
            </a:r>
            <a:endParaRPr lang="en-US" altLang="zh-CN" sz="28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2800" dirty="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677246" y="1351441"/>
            <a:ext cx="1789509" cy="46077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471127" y="1339454"/>
            <a:ext cx="2201747" cy="507831"/>
          </a:xfrm>
          <a:prstGeom prst="rect">
            <a:avLst/>
          </a:prstGeom>
          <a:noFill/>
        </p:spPr>
        <p:txBody>
          <a:bodyPr wrap="square" rtlCol="0">
            <a:spAutoFit/>
          </a:bodyPr>
          <a:lstStyle/>
          <a:p>
            <a:pPr algn="ctr"/>
            <a:r>
              <a:rPr lang="zh-CN" altLang="en-US" sz="2700" b="1" dirty="0">
                <a:solidFill>
                  <a:schemeClr val="tx1"/>
                </a:solidFill>
                <a:latin typeface="微软雅黑" panose="020B0503020204020204" pitchFamily="34" charset="-122"/>
                <a:ea typeface="微软雅黑" panose="020B0503020204020204" pitchFamily="34" charset="-122"/>
              </a:rPr>
              <a:t>目 录</a:t>
            </a:r>
            <a:endParaRPr lang="zh-HK" altLang="en-US" sz="27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cstate="print">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t="29238" b="35781"/>
          <a:stretch/>
        </p:blipFill>
        <p:spPr>
          <a:xfrm>
            <a:off x="0" y="2376711"/>
            <a:ext cx="9144000" cy="2132409"/>
          </a:xfrm>
          <a:prstGeom prst="rect">
            <a:avLst/>
          </a:prstGeom>
        </p:spPr>
      </p:pic>
      <p:sp>
        <p:nvSpPr>
          <p:cNvPr id="5" name="矩形 4"/>
          <p:cNvSpPr/>
          <p:nvPr/>
        </p:nvSpPr>
        <p:spPr>
          <a:xfrm>
            <a:off x="0" y="4512470"/>
            <a:ext cx="9144000" cy="117872"/>
          </a:xfrm>
          <a:prstGeom prst="rect">
            <a:avLst/>
          </a:prstGeom>
          <a:solidFill>
            <a:srgbClr val="F3D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5" name="矩形 14"/>
          <p:cNvSpPr/>
          <p:nvPr/>
        </p:nvSpPr>
        <p:spPr>
          <a:xfrm>
            <a:off x="0" y="2313386"/>
            <a:ext cx="9144000" cy="11787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32" name="文本框 31"/>
          <p:cNvSpPr txBox="1"/>
          <p:nvPr/>
        </p:nvSpPr>
        <p:spPr>
          <a:xfrm>
            <a:off x="179512" y="3759423"/>
            <a:ext cx="208823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移动支付背景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27" name="椭圆 26"/>
          <p:cNvSpPr/>
          <p:nvPr/>
        </p:nvSpPr>
        <p:spPr>
          <a:xfrm>
            <a:off x="683568" y="2762250"/>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1</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8" name="椭圆 27"/>
          <p:cNvSpPr/>
          <p:nvPr/>
        </p:nvSpPr>
        <p:spPr>
          <a:xfrm>
            <a:off x="3131840" y="2791754"/>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2</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9" name="椭圆 28"/>
          <p:cNvSpPr/>
          <p:nvPr/>
        </p:nvSpPr>
        <p:spPr>
          <a:xfrm>
            <a:off x="551154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3</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076056" y="3789040"/>
            <a:ext cx="2016224"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移动支付技术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555776" y="3751959"/>
            <a:ext cx="212387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产业发展现状</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7" name="椭圆 16"/>
          <p:cNvSpPr/>
          <p:nvPr/>
        </p:nvSpPr>
        <p:spPr>
          <a:xfrm>
            <a:off x="767178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4</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18" name="文本框 33"/>
          <p:cNvSpPr txBox="1"/>
          <p:nvPr/>
        </p:nvSpPr>
        <p:spPr>
          <a:xfrm>
            <a:off x="7386392" y="3789040"/>
            <a:ext cx="1434080"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发展趋势</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82370614"/>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2"/>
                                        </p:tgtEl>
                                        <p:attrNameLst>
                                          <p:attrName>ppt_x</p:attrName>
                                          <p:attrName>ppt_y</p:attrName>
                                        </p:attrNameLst>
                                      </p:cBhvr>
                                    </p:animMotion>
                                    <p:animRot by="1500000">
                                      <p:cBhvr>
                                        <p:cTn id="7" dur="125" fill="hold">
                                          <p:stCondLst>
                                            <p:cond delay="0"/>
                                          </p:stCondLst>
                                        </p:cTn>
                                        <p:tgtEl>
                                          <p:spTgt spid="32"/>
                                        </p:tgtEl>
                                        <p:attrNameLst>
                                          <p:attrName>r</p:attrName>
                                        </p:attrNameLst>
                                      </p:cBhvr>
                                    </p:animRot>
                                    <p:animRot by="-1500000">
                                      <p:cBhvr>
                                        <p:cTn id="8" dur="125" fill="hold">
                                          <p:stCondLst>
                                            <p:cond delay="125"/>
                                          </p:stCondLst>
                                        </p:cTn>
                                        <p:tgtEl>
                                          <p:spTgt spid="32"/>
                                        </p:tgtEl>
                                        <p:attrNameLst>
                                          <p:attrName>r</p:attrName>
                                        </p:attrNameLst>
                                      </p:cBhvr>
                                    </p:animRot>
                                    <p:animRot by="-1500000">
                                      <p:cBhvr>
                                        <p:cTn id="9" dur="125" fill="hold">
                                          <p:stCondLst>
                                            <p:cond delay="250"/>
                                          </p:stCondLst>
                                        </p:cTn>
                                        <p:tgtEl>
                                          <p:spTgt spid="32"/>
                                        </p:tgtEl>
                                        <p:attrNameLst>
                                          <p:attrName>r</p:attrName>
                                        </p:attrNameLst>
                                      </p:cBhvr>
                                    </p:animRot>
                                    <p:animRot by="1500000">
                                      <p:cBhvr>
                                        <p:cTn id="10" dur="125" fill="hold">
                                          <p:stCondLst>
                                            <p:cond delay="375"/>
                                          </p:stCondLst>
                                        </p:cTn>
                                        <p:tgtEl>
                                          <p:spTgt spid="32"/>
                                        </p:tgtEl>
                                        <p:attrNameLst>
                                          <p:attrName>r</p:attrName>
                                        </p:attrNameLst>
                                      </p:cBhvr>
                                    </p:animRot>
                                  </p:childTnLst>
                                </p:cTn>
                              </p:par>
                              <p:par>
                                <p:cTn id="11" presetID="1" presetClass="emph" presetSubtype="2" fill="hold" nodeType="withEffect">
                                  <p:stCondLst>
                                    <p:cond delay="0"/>
                                  </p:stCondLst>
                                  <p:childTnLst>
                                    <p:animClr clrSpc="rgb">
                                      <p:cBhvr>
                                        <p:cTn id="12" dur="500" fill="hold"/>
                                        <p:tgtEl>
                                          <p:spTgt spid="27"/>
                                        </p:tgtEl>
                                        <p:attrNameLst>
                                          <p:attrName>fillcolor</p:attrName>
                                        </p:attrNameLst>
                                      </p:cBhvr>
                                      <p:to>
                                        <a:schemeClr val="accent2"/>
                                      </p:to>
                                    </p:animClr>
                                    <p:set>
                                      <p:cBhvr>
                                        <p:cTn id="13" dur="500" fill="hold"/>
                                        <p:tgtEl>
                                          <p:spTgt spid="27"/>
                                        </p:tgtEl>
                                        <p:attrNameLst>
                                          <p:attrName>fill.type</p:attrName>
                                        </p:attrNameLst>
                                      </p:cBhvr>
                                      <p:to>
                                        <p:strVal val="solid"/>
                                      </p:to>
                                    </p:set>
                                    <p:set>
                                      <p:cBhvr>
                                        <p:cTn id="14" dur="500" fill="hold"/>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A6129FAA-F132-4FEE-8024-57024BA3BB79}"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69635" name="Text Box 102"/>
          <p:cNvSpPr txBox="1">
            <a:spLocks noChangeArrowheads="1"/>
          </p:cNvSpPr>
          <p:nvPr/>
        </p:nvSpPr>
        <p:spPr bwMode="auto">
          <a:xfrm>
            <a:off x="1928813" y="428625"/>
            <a:ext cx="571817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产业商业化模式</a:t>
            </a:r>
          </a:p>
        </p:txBody>
      </p:sp>
      <p:sp>
        <p:nvSpPr>
          <p:cNvPr id="69636" name="TextBox 3"/>
          <p:cNvSpPr txBox="1">
            <a:spLocks noChangeArrowheads="1"/>
          </p:cNvSpPr>
          <p:nvPr/>
        </p:nvSpPr>
        <p:spPr bwMode="auto">
          <a:xfrm>
            <a:off x="323850" y="1484313"/>
            <a:ext cx="476091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 typeface="Wingdings" panose="05000000000000000000" pitchFamily="2" charset="2"/>
              <a:buChar char="l"/>
            </a:pPr>
            <a:r>
              <a:rPr lang="zh-CN" altLang="en-US" sz="2800">
                <a:latin typeface="华文细黑" panose="02010600040101010101" pitchFamily="2" charset="-122"/>
                <a:ea typeface="华文细黑" panose="02010600040101010101" pitchFamily="2" charset="-122"/>
              </a:rPr>
              <a:t>以运营商为主体的商业模式</a:t>
            </a:r>
          </a:p>
        </p:txBody>
      </p:sp>
      <p:pic>
        <p:nvPicPr>
          <p:cNvPr id="6963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3125" y="2236788"/>
            <a:ext cx="4857750" cy="284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69638" name="TextBox 5"/>
          <p:cNvSpPr txBox="1">
            <a:spLocks noChangeArrowheads="1"/>
          </p:cNvSpPr>
          <p:nvPr/>
        </p:nvSpPr>
        <p:spPr bwMode="auto">
          <a:xfrm>
            <a:off x="539750" y="5229225"/>
            <a:ext cx="73660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特点：直接与用户发生关系，不需要银行参与，技术实现简便；</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            运营商需要承担部分金融机构的责任；</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            无法对非话费类业务出具发票，税务处理复杂。</a:t>
            </a:r>
            <a:endParaRPr lang="en-US" altLang="zh-CN" sz="200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F111191F-B91E-49A9-9D2D-99532120244E}"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70659" name="Text Box 102"/>
          <p:cNvSpPr txBox="1">
            <a:spLocks noChangeArrowheads="1"/>
          </p:cNvSpPr>
          <p:nvPr/>
        </p:nvSpPr>
        <p:spPr bwMode="auto">
          <a:xfrm>
            <a:off x="1928813" y="428625"/>
            <a:ext cx="571817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产业商业化模式</a:t>
            </a:r>
          </a:p>
        </p:txBody>
      </p:sp>
      <p:sp>
        <p:nvSpPr>
          <p:cNvPr id="70660" name="TextBox 3"/>
          <p:cNvSpPr txBox="1">
            <a:spLocks noChangeArrowheads="1"/>
          </p:cNvSpPr>
          <p:nvPr/>
        </p:nvSpPr>
        <p:spPr bwMode="auto">
          <a:xfrm>
            <a:off x="323850" y="1465263"/>
            <a:ext cx="44021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 typeface="Wingdings" panose="05000000000000000000" pitchFamily="2" charset="2"/>
              <a:buChar char="l"/>
            </a:pPr>
            <a:r>
              <a:rPr lang="zh-CN" altLang="en-US" sz="2800">
                <a:latin typeface="华文细黑" panose="02010600040101010101" pitchFamily="2" charset="-122"/>
                <a:ea typeface="华文细黑" panose="02010600040101010101" pitchFamily="2" charset="-122"/>
              </a:rPr>
              <a:t>以银行为主体的商业模式</a:t>
            </a:r>
          </a:p>
        </p:txBody>
      </p:sp>
      <p:pic>
        <p:nvPicPr>
          <p:cNvPr id="7066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0713" y="2071688"/>
            <a:ext cx="5362575" cy="322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70662" name="TextBox 6"/>
          <p:cNvSpPr txBox="1">
            <a:spLocks noChangeArrowheads="1"/>
          </p:cNvSpPr>
          <p:nvPr/>
        </p:nvSpPr>
        <p:spPr bwMode="auto">
          <a:xfrm>
            <a:off x="244475" y="5300663"/>
            <a:ext cx="86487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特点：各银行只能为本行用户提供手机银行服务，移动支付业务在银行之间</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en-US" altLang="zh-CN" sz="2000">
                <a:latin typeface="华文细黑" panose="02010600040101010101" pitchFamily="2" charset="-122"/>
                <a:ea typeface="华文细黑" panose="02010600040101010101" pitchFamily="2" charset="-122"/>
              </a:rPr>
              <a:t>            </a:t>
            </a:r>
            <a:r>
              <a:rPr lang="zh-CN" altLang="en-US" sz="2000">
                <a:latin typeface="华文细黑" panose="02010600040101010101" pitchFamily="2" charset="-122"/>
                <a:ea typeface="华文细黑" panose="02010600040101010101" pitchFamily="2" charset="-122"/>
              </a:rPr>
              <a:t>不能互联互通：</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            各银行都要购置自己的设备并开发自己的系统，造成资源浪费；</a:t>
            </a:r>
            <a:endParaRPr lang="en-US" altLang="zh-CN" sz="200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DB030EBB-3179-4B4E-9877-C3B77A577997}"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71683" name="Text Box 102"/>
          <p:cNvSpPr txBox="1">
            <a:spLocks noChangeArrowheads="1"/>
          </p:cNvSpPr>
          <p:nvPr/>
        </p:nvSpPr>
        <p:spPr bwMode="auto">
          <a:xfrm>
            <a:off x="1928813" y="428625"/>
            <a:ext cx="571817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产业商业化模式</a:t>
            </a:r>
          </a:p>
        </p:txBody>
      </p:sp>
      <p:sp>
        <p:nvSpPr>
          <p:cNvPr id="71684" name="TextBox 3"/>
          <p:cNvSpPr txBox="1">
            <a:spLocks noChangeArrowheads="1"/>
          </p:cNvSpPr>
          <p:nvPr/>
        </p:nvSpPr>
        <p:spPr bwMode="auto">
          <a:xfrm>
            <a:off x="323850" y="1465263"/>
            <a:ext cx="655637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 typeface="Wingdings" panose="05000000000000000000" pitchFamily="2" charset="2"/>
              <a:buChar char="l"/>
            </a:pPr>
            <a:r>
              <a:rPr lang="zh-CN" altLang="en-US" sz="2800">
                <a:latin typeface="华文细黑" panose="02010600040101010101" pitchFamily="2" charset="-122"/>
                <a:ea typeface="华文细黑" panose="02010600040101010101" pitchFamily="2" charset="-122"/>
              </a:rPr>
              <a:t>以第三方服务提供商为主体的商业模式</a:t>
            </a:r>
          </a:p>
        </p:txBody>
      </p:sp>
      <p:pic>
        <p:nvPicPr>
          <p:cNvPr id="7168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1150" y="2033588"/>
            <a:ext cx="59817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71686" name="TextBox 5"/>
          <p:cNvSpPr txBox="1">
            <a:spLocks noChangeArrowheads="1"/>
          </p:cNvSpPr>
          <p:nvPr/>
        </p:nvSpPr>
        <p:spPr bwMode="auto">
          <a:xfrm>
            <a:off x="-36513" y="5294313"/>
            <a:ext cx="9180513"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特点：银行、移动运营商、平台运营商以及</a:t>
            </a:r>
            <a:r>
              <a:rPr lang="en-US" altLang="zh-CN" sz="2000">
                <a:latin typeface="华文细黑" panose="02010600040101010101" pitchFamily="2" charset="-122"/>
                <a:ea typeface="华文细黑" panose="02010600040101010101" pitchFamily="2" charset="-122"/>
              </a:rPr>
              <a:t>SP</a:t>
            </a:r>
            <a:r>
              <a:rPr lang="zh-CN" altLang="en-US" sz="2000">
                <a:latin typeface="华文细黑" panose="02010600040101010101" pitchFamily="2" charset="-122"/>
                <a:ea typeface="华文细黑" panose="02010600040101010101" pitchFamily="2" charset="-122"/>
              </a:rPr>
              <a:t>之间分工明确、责任到位；</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            平台运营商发挥着“揷转器”的作用，将多对多的关系变为多对一的关系；</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             用户有了多种选择，可实现跨行之间的支付交易。</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 xmlns:a14="http://schemas.microsoft.com/office/drawing/2010/main" val="0"/>
              </a:ext>
            </a:extLst>
          </a:blip>
          <a:srcRect b="15357"/>
          <a:stretch/>
        </p:blipFill>
        <p:spPr>
          <a:xfrm>
            <a:off x="0" y="857251"/>
            <a:ext cx="9144000" cy="5159828"/>
          </a:xfrm>
          <a:prstGeom prst="rect">
            <a:avLst/>
          </a:prstGeom>
          <a:solidFill>
            <a:srgbClr val="F3DE5A">
              <a:alpha val="36000"/>
            </a:srgbClr>
          </a:solidFill>
        </p:spPr>
      </p:pic>
      <p:sp>
        <p:nvSpPr>
          <p:cNvPr id="29" name="椭圆 28"/>
          <p:cNvSpPr/>
          <p:nvPr/>
        </p:nvSpPr>
        <p:spPr>
          <a:xfrm>
            <a:off x="5456527" y="2116587"/>
            <a:ext cx="171867" cy="171867"/>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0" name="椭圆 29"/>
          <p:cNvSpPr/>
          <p:nvPr/>
        </p:nvSpPr>
        <p:spPr>
          <a:xfrm>
            <a:off x="4415067" y="1982146"/>
            <a:ext cx="353401" cy="353401"/>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7" name="椭圆 26"/>
          <p:cNvSpPr/>
          <p:nvPr/>
        </p:nvSpPr>
        <p:spPr>
          <a:xfrm>
            <a:off x="4868016" y="1759468"/>
            <a:ext cx="488963" cy="488963"/>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8" name="椭圆 27"/>
          <p:cNvSpPr/>
          <p:nvPr/>
        </p:nvSpPr>
        <p:spPr>
          <a:xfrm>
            <a:off x="5147893" y="2261762"/>
            <a:ext cx="347586" cy="347586"/>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6" name="椭圆 15"/>
          <p:cNvSpPr/>
          <p:nvPr/>
        </p:nvSpPr>
        <p:spPr>
          <a:xfrm>
            <a:off x="4097774" y="4182405"/>
            <a:ext cx="226830" cy="226830"/>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0" name="椭圆 9"/>
          <p:cNvSpPr/>
          <p:nvPr/>
        </p:nvSpPr>
        <p:spPr>
          <a:xfrm>
            <a:off x="4230955" y="4336976"/>
            <a:ext cx="826994" cy="82699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 name="椭圆 1"/>
          <p:cNvSpPr/>
          <p:nvPr/>
        </p:nvSpPr>
        <p:spPr>
          <a:xfrm>
            <a:off x="4419900" y="3094342"/>
            <a:ext cx="498858" cy="49885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9" name="椭圆 8"/>
          <p:cNvSpPr/>
          <p:nvPr/>
        </p:nvSpPr>
        <p:spPr>
          <a:xfrm>
            <a:off x="3900151" y="2595759"/>
            <a:ext cx="555919" cy="55591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1" name="椭圆 10"/>
          <p:cNvSpPr/>
          <p:nvPr/>
        </p:nvSpPr>
        <p:spPr>
          <a:xfrm>
            <a:off x="4904110" y="3718240"/>
            <a:ext cx="712035" cy="699722"/>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2" name="椭圆 11"/>
          <p:cNvSpPr/>
          <p:nvPr/>
        </p:nvSpPr>
        <p:spPr>
          <a:xfrm>
            <a:off x="4975819" y="3009034"/>
            <a:ext cx="592886" cy="592886"/>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3" name="椭圆 12"/>
          <p:cNvSpPr/>
          <p:nvPr/>
        </p:nvSpPr>
        <p:spPr>
          <a:xfrm>
            <a:off x="4563601" y="2423761"/>
            <a:ext cx="642770" cy="642770"/>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4" name="椭圆 13"/>
          <p:cNvSpPr/>
          <p:nvPr/>
        </p:nvSpPr>
        <p:spPr>
          <a:xfrm>
            <a:off x="3641741" y="3161855"/>
            <a:ext cx="640920" cy="64092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5" name="椭圆 14"/>
          <p:cNvSpPr/>
          <p:nvPr/>
        </p:nvSpPr>
        <p:spPr>
          <a:xfrm>
            <a:off x="4204837" y="3594435"/>
            <a:ext cx="615268" cy="61526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7" name="椭圆 16"/>
          <p:cNvSpPr/>
          <p:nvPr/>
        </p:nvSpPr>
        <p:spPr>
          <a:xfrm>
            <a:off x="4350463" y="2428924"/>
            <a:ext cx="211214" cy="21121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8" name="直角三角形 47"/>
          <p:cNvSpPr/>
          <p:nvPr/>
        </p:nvSpPr>
        <p:spPr>
          <a:xfrm>
            <a:off x="-10324" y="857250"/>
            <a:ext cx="9144000" cy="5159828"/>
          </a:xfrm>
          <a:prstGeom prst="rtTriangl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9" name="直角三角形 48"/>
          <p:cNvSpPr/>
          <p:nvPr/>
        </p:nvSpPr>
        <p:spPr>
          <a:xfrm flipH="1" flipV="1">
            <a:off x="0" y="857251"/>
            <a:ext cx="9144000" cy="5159828"/>
          </a:xfrm>
          <a:prstGeom prst="rtTriangle">
            <a:avLst/>
          </a:prstGeom>
          <a:solidFill>
            <a:srgbClr val="06060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3" name="椭圆 32"/>
          <p:cNvSpPr/>
          <p:nvPr/>
        </p:nvSpPr>
        <p:spPr>
          <a:xfrm>
            <a:off x="5278402" y="2727416"/>
            <a:ext cx="171867" cy="171867"/>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4" name="椭圆 33"/>
          <p:cNvSpPr/>
          <p:nvPr/>
        </p:nvSpPr>
        <p:spPr>
          <a:xfrm>
            <a:off x="3455352" y="3873846"/>
            <a:ext cx="535389" cy="53538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5" name="椭圆 34"/>
          <p:cNvSpPr/>
          <p:nvPr/>
        </p:nvSpPr>
        <p:spPr>
          <a:xfrm>
            <a:off x="5123654" y="4477886"/>
            <a:ext cx="233325" cy="22929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3" name="椭圆 22"/>
          <p:cNvSpPr/>
          <p:nvPr/>
        </p:nvSpPr>
        <p:spPr>
          <a:xfrm>
            <a:off x="2786037" y="1628800"/>
            <a:ext cx="3586163" cy="3586163"/>
          </a:xfrm>
          <a:prstGeom prst="ellipse">
            <a:avLst/>
          </a:prstGeom>
          <a:solidFill>
            <a:srgbClr val="48576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4" name="椭圆 23"/>
          <p:cNvSpPr/>
          <p:nvPr/>
        </p:nvSpPr>
        <p:spPr>
          <a:xfrm>
            <a:off x="2957487" y="1800250"/>
            <a:ext cx="3243263" cy="3243263"/>
          </a:xfrm>
          <a:prstGeom prst="ellipse">
            <a:avLst/>
          </a:prstGeom>
          <a:solidFill>
            <a:srgbClr val="485766">
              <a:alpha val="48000"/>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5" name="椭圆 24"/>
          <p:cNvSpPr/>
          <p:nvPr/>
        </p:nvSpPr>
        <p:spPr>
          <a:xfrm>
            <a:off x="3122541" y="1970227"/>
            <a:ext cx="2934821" cy="2934821"/>
          </a:xfrm>
          <a:prstGeom prst="ellipse">
            <a:avLst/>
          </a:prstGeom>
          <a:solidFill>
            <a:srgbClr val="DDCA5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ascadeDown">
              <a:avLst/>
            </a:prstTxWarp>
          </a:bodyPr>
          <a:lstStyle/>
          <a:p>
            <a:pPr algn="ctr"/>
            <a:r>
              <a:rPr lang="zh-CN" altLang="en-US" sz="3600" b="1" dirty="0" smtClean="0">
                <a:latin typeface="华文细黑" panose="02010600040101010101" pitchFamily="2" charset="-122"/>
                <a:ea typeface="华文细黑" panose="02010600040101010101" pitchFamily="2" charset="-122"/>
              </a:rPr>
              <a:t>产业链</a:t>
            </a:r>
            <a:endParaRPr lang="zh-HK" altLang="en-US" sz="3600" b="1" dirty="0">
              <a:latin typeface="华文细黑" panose="02010600040101010101" pitchFamily="2" charset="-122"/>
              <a:ea typeface="华文细黑" panose="02010600040101010101" pitchFamily="2" charset="-122"/>
            </a:endParaRPr>
          </a:p>
        </p:txBody>
      </p:sp>
    </p:spTree>
    <p:extLst>
      <p:ext uri="{BB962C8B-B14F-4D97-AF65-F5344CB8AC3E}">
        <p14:creationId xmlns="" xmlns:p14="http://schemas.microsoft.com/office/powerpoint/2010/main" val="2834623972"/>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a:xfrm>
            <a:off x="0" y="908720"/>
            <a:ext cx="3236108" cy="762946"/>
            <a:chOff x="0" y="174039"/>
            <a:chExt cx="3798335" cy="1017261"/>
          </a:xfrm>
        </p:grpSpPr>
        <p:sp>
          <p:nvSpPr>
            <p:cNvPr id="35" name="文本框 34"/>
            <p:cNvSpPr txBox="1"/>
            <p:nvPr/>
          </p:nvSpPr>
          <p:spPr>
            <a:xfrm>
              <a:off x="267877" y="174039"/>
              <a:ext cx="3530458" cy="677108"/>
            </a:xfrm>
            <a:prstGeom prst="rect">
              <a:avLst/>
            </a:prstGeom>
            <a:noFill/>
          </p:spPr>
          <p:txBody>
            <a:bodyPr wrap="square" rtlCol="0">
              <a:spAutoFit/>
            </a:bodyPr>
            <a:lstStyle/>
            <a:p>
              <a:r>
                <a:rPr lang="zh-CN" altLang="en-US" sz="2700" b="1" spc="225" dirty="0">
                  <a:solidFill>
                    <a:srgbClr val="B2D234"/>
                  </a:solidFill>
                  <a:latin typeface="微软雅黑" panose="020B0503020204020204" pitchFamily="34" charset="-122"/>
                  <a:ea typeface="微软雅黑" panose="020B0503020204020204" pitchFamily="34" charset="-122"/>
                </a:rPr>
                <a:t>移动支付产业链</a:t>
              </a:r>
              <a:endParaRPr lang="zh-HK" altLang="en-US" sz="2700" b="1" spc="225" dirty="0">
                <a:solidFill>
                  <a:srgbClr val="B2D234"/>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3176281" cy="430887"/>
            </a:xfrm>
            <a:prstGeom prst="rect">
              <a:avLst/>
            </a:prstGeom>
            <a:noFill/>
          </p:spPr>
          <p:txBody>
            <a:bodyPr wrap="square" rtlCol="0">
              <a:spAutoFit/>
            </a:bodyPr>
            <a:lstStyle/>
            <a:p>
              <a:pPr algn="ctr"/>
              <a:r>
                <a:rPr lang="zh-CN" altLang="en-US" sz="1500" b="1" spc="225">
                  <a:solidFill>
                    <a:srgbClr val="485766"/>
                  </a:solidFill>
                  <a:latin typeface="微软雅黑" panose="020B0503020204020204" pitchFamily="34" charset="-122"/>
                  <a:ea typeface="微软雅黑" panose="020B0503020204020204" pitchFamily="34" charset="-122"/>
                </a:rPr>
                <a:t>参与主体分析</a:t>
              </a:r>
              <a:endParaRPr lang="zh-HK" altLang="en-US" sz="1500" b="1" spc="225"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sp>
        <p:nvSpPr>
          <p:cNvPr id="10" name="文本框 9"/>
          <p:cNvSpPr txBox="1"/>
          <p:nvPr/>
        </p:nvSpPr>
        <p:spPr>
          <a:xfrm>
            <a:off x="4601548" y="1611087"/>
            <a:ext cx="2285360" cy="415498"/>
          </a:xfrm>
          <a:prstGeom prst="rect">
            <a:avLst/>
          </a:prstGeom>
          <a:noFill/>
        </p:spPr>
        <p:txBody>
          <a:bodyPr wrap="square" rtlCol="0">
            <a:spAutoFit/>
          </a:bodyPr>
          <a:lstStyle/>
          <a:p>
            <a:pPr algn="ctr"/>
            <a:endParaRPr lang="zh-HK" altLang="en-US" sz="2100" b="1" spc="225" dirty="0">
              <a:solidFill>
                <a:srgbClr val="485766"/>
              </a:solidFill>
              <a:latin typeface="微软雅黑" panose="020B0503020204020204" pitchFamily="34" charset="-122"/>
              <a:ea typeface="微软雅黑" panose="020B0503020204020204" pitchFamily="34" charset="-122"/>
            </a:endParaRPr>
          </a:p>
        </p:txBody>
      </p:sp>
      <p:sp>
        <p:nvSpPr>
          <p:cNvPr id="42" name="AutoShape 10"/>
          <p:cNvSpPr>
            <a:spLocks noChangeArrowheads="1"/>
          </p:cNvSpPr>
          <p:nvPr/>
        </p:nvSpPr>
        <p:spPr bwMode="auto">
          <a:xfrm rot="16200000">
            <a:off x="3963865" y="466749"/>
            <a:ext cx="1562858" cy="6480098"/>
          </a:xfrm>
          <a:prstGeom prst="downArrow">
            <a:avLst>
              <a:gd name="adj1" fmla="val 49074"/>
              <a:gd name="adj2" fmla="val 44819"/>
            </a:avLst>
          </a:prstGeom>
          <a:solidFill>
            <a:schemeClr val="tx2">
              <a:lumMod val="40000"/>
              <a:lumOff val="60000"/>
            </a:schemeClr>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41"/>
          <p:cNvGrpSpPr>
            <a:grpSpLocks/>
          </p:cNvGrpSpPr>
          <p:nvPr/>
        </p:nvGrpSpPr>
        <p:grpSpPr bwMode="auto">
          <a:xfrm>
            <a:off x="3150700" y="2899701"/>
            <a:ext cx="1765796" cy="1720741"/>
            <a:chOff x="0" y="0"/>
            <a:chExt cx="1935848" cy="1751017"/>
          </a:xfrm>
        </p:grpSpPr>
        <p:grpSp>
          <p:nvGrpSpPr>
            <p:cNvPr id="4" name="Group 6"/>
            <p:cNvGrpSpPr>
              <a:grpSpLocks/>
            </p:cNvGrpSpPr>
            <p:nvPr/>
          </p:nvGrpSpPr>
          <p:grpSpPr bwMode="auto">
            <a:xfrm>
              <a:off x="80986" y="0"/>
              <a:ext cx="1753450" cy="1751017"/>
              <a:chOff x="0" y="0"/>
              <a:chExt cx="1801" cy="1801"/>
            </a:xfrm>
          </p:grpSpPr>
          <p:sp>
            <p:nvSpPr>
              <p:cNvPr id="46" name="Oval 7"/>
              <p:cNvSpPr>
                <a:spLocks noChangeArrowheads="1"/>
              </p:cNvSpPr>
              <p:nvPr/>
            </p:nvSpPr>
            <p:spPr bwMode="auto">
              <a:xfrm>
                <a:off x="0" y="0"/>
                <a:ext cx="1801" cy="1801"/>
              </a:xfrm>
              <a:prstGeom prst="ellipse">
                <a:avLst/>
              </a:prstGeom>
              <a:solidFill>
                <a:srgbClr val="D8D8D8">
                  <a:alpha val="47058"/>
                </a:srgbClr>
              </a:solidFill>
              <a:ln>
                <a:noFill/>
              </a:ln>
              <a:extLs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Oval 8"/>
              <p:cNvSpPr>
                <a:spLocks noChangeArrowheads="1"/>
              </p:cNvSpPr>
              <p:nvPr/>
            </p:nvSpPr>
            <p:spPr bwMode="auto">
              <a:xfrm>
                <a:off x="122" y="122"/>
                <a:ext cx="1556" cy="1556"/>
              </a:xfrm>
              <a:prstGeom prst="ellipse">
                <a:avLst/>
              </a:prstGeom>
              <a:solidFill>
                <a:srgbClr val="53C3B0"/>
              </a:solidFill>
              <a:ln w="38100">
                <a:solidFill>
                  <a:srgbClr val="FFFFFF"/>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5" name="Text Box 9"/>
            <p:cNvSpPr>
              <a:spLocks noChangeArrowheads="1"/>
            </p:cNvSpPr>
            <p:nvPr/>
          </p:nvSpPr>
          <p:spPr bwMode="auto">
            <a:xfrm>
              <a:off x="0" y="627060"/>
              <a:ext cx="1935848" cy="620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第三方支付机构</a:t>
              </a:r>
              <a:endParaRPr lang="zh-CN" altLang="en-US" sz="1050" dirty="0">
                <a:solidFill>
                  <a:schemeClr val="bg1"/>
                </a:solidFill>
              </a:endParaRPr>
            </a:p>
          </p:txBody>
        </p:sp>
      </p:grpSp>
      <p:grpSp>
        <p:nvGrpSpPr>
          <p:cNvPr id="5" name="组合 46"/>
          <p:cNvGrpSpPr>
            <a:grpSpLocks/>
          </p:cNvGrpSpPr>
          <p:nvPr/>
        </p:nvGrpSpPr>
        <p:grpSpPr bwMode="auto">
          <a:xfrm>
            <a:off x="5172912" y="2848079"/>
            <a:ext cx="1765796" cy="1720742"/>
            <a:chOff x="0" y="0"/>
            <a:chExt cx="1935848" cy="1751018"/>
          </a:xfrm>
        </p:grpSpPr>
        <p:grpSp>
          <p:nvGrpSpPr>
            <p:cNvPr id="6" name="Group 6"/>
            <p:cNvGrpSpPr>
              <a:grpSpLocks/>
            </p:cNvGrpSpPr>
            <p:nvPr/>
          </p:nvGrpSpPr>
          <p:grpSpPr bwMode="auto">
            <a:xfrm>
              <a:off x="80986" y="0"/>
              <a:ext cx="1753450" cy="1751018"/>
              <a:chOff x="0" y="0"/>
              <a:chExt cx="1801" cy="1801"/>
            </a:xfrm>
          </p:grpSpPr>
          <p:sp>
            <p:nvSpPr>
              <p:cNvPr id="51" name="Oval 7"/>
              <p:cNvSpPr>
                <a:spLocks noChangeArrowheads="1"/>
              </p:cNvSpPr>
              <p:nvPr/>
            </p:nvSpPr>
            <p:spPr bwMode="auto">
              <a:xfrm>
                <a:off x="0" y="0"/>
                <a:ext cx="1801" cy="1801"/>
              </a:xfrm>
              <a:prstGeom prst="ellipse">
                <a:avLst/>
              </a:prstGeom>
              <a:solidFill>
                <a:srgbClr val="D8D8D8">
                  <a:alpha val="47058"/>
                </a:srgbClr>
              </a:solidFill>
              <a:ln>
                <a:noFill/>
              </a:ln>
              <a:extLs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Oval 8"/>
              <p:cNvSpPr>
                <a:spLocks noChangeArrowheads="1"/>
              </p:cNvSpPr>
              <p:nvPr/>
            </p:nvSpPr>
            <p:spPr bwMode="auto">
              <a:xfrm>
                <a:off x="133" y="128"/>
                <a:ext cx="1556" cy="1556"/>
              </a:xfrm>
              <a:prstGeom prst="ellipse">
                <a:avLst/>
              </a:prstGeom>
              <a:solidFill>
                <a:srgbClr val="F1D73B"/>
              </a:solidFill>
              <a:ln w="38100">
                <a:solidFill>
                  <a:srgbClr val="FFFFFF"/>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0" name="Text Box 9"/>
            <p:cNvSpPr>
              <a:spLocks noChangeArrowheads="1"/>
            </p:cNvSpPr>
            <p:nvPr/>
          </p:nvSpPr>
          <p:spPr bwMode="auto">
            <a:xfrm>
              <a:off x="0" y="608010"/>
              <a:ext cx="1935848" cy="620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chemeClr val="bg1"/>
                  </a:solidFill>
                  <a:latin typeface="微软雅黑" panose="020B0503020204020204" pitchFamily="34" charset="-122"/>
                  <a:ea typeface="微软雅黑" panose="020B0503020204020204" pitchFamily="34" charset="-122"/>
                </a:rPr>
                <a:t>通讯运营商</a:t>
              </a:r>
            </a:p>
          </p:txBody>
        </p:sp>
      </p:grpSp>
      <p:grpSp>
        <p:nvGrpSpPr>
          <p:cNvPr id="7" name="组合 40"/>
          <p:cNvGrpSpPr>
            <a:grpSpLocks/>
          </p:cNvGrpSpPr>
          <p:nvPr/>
        </p:nvGrpSpPr>
        <p:grpSpPr bwMode="auto">
          <a:xfrm>
            <a:off x="1173509" y="2879715"/>
            <a:ext cx="1765796" cy="1720741"/>
            <a:chOff x="0" y="0"/>
            <a:chExt cx="1935848" cy="1751017"/>
          </a:xfrm>
        </p:grpSpPr>
        <p:grpSp>
          <p:nvGrpSpPr>
            <p:cNvPr id="8" name="Group 6"/>
            <p:cNvGrpSpPr>
              <a:grpSpLocks/>
            </p:cNvGrpSpPr>
            <p:nvPr/>
          </p:nvGrpSpPr>
          <p:grpSpPr bwMode="auto">
            <a:xfrm>
              <a:off x="80986" y="0"/>
              <a:ext cx="1753450" cy="1751017"/>
              <a:chOff x="0" y="0"/>
              <a:chExt cx="1801" cy="1801"/>
            </a:xfrm>
          </p:grpSpPr>
          <p:sp>
            <p:nvSpPr>
              <p:cNvPr id="61" name="Oval 7"/>
              <p:cNvSpPr>
                <a:spLocks noChangeArrowheads="1"/>
              </p:cNvSpPr>
              <p:nvPr/>
            </p:nvSpPr>
            <p:spPr bwMode="auto">
              <a:xfrm>
                <a:off x="0" y="0"/>
                <a:ext cx="1801" cy="1801"/>
              </a:xfrm>
              <a:prstGeom prst="ellipse">
                <a:avLst/>
              </a:prstGeom>
              <a:solidFill>
                <a:srgbClr val="D8D8D8">
                  <a:alpha val="47058"/>
                </a:srgbClr>
              </a:solidFill>
              <a:ln>
                <a:noFill/>
              </a:ln>
              <a:extLs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Oval 8"/>
              <p:cNvSpPr>
                <a:spLocks noChangeArrowheads="1"/>
              </p:cNvSpPr>
              <p:nvPr/>
            </p:nvSpPr>
            <p:spPr bwMode="auto">
              <a:xfrm>
                <a:off x="123" y="122"/>
                <a:ext cx="1556" cy="1556"/>
              </a:xfrm>
              <a:prstGeom prst="ellipse">
                <a:avLst/>
              </a:prstGeom>
              <a:solidFill>
                <a:srgbClr val="B2D234"/>
              </a:solidFill>
              <a:ln w="38100">
                <a:solidFill>
                  <a:srgbClr val="FFFFFF"/>
                </a:solidFill>
                <a:bevel/>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0" name="Text Box 9"/>
            <p:cNvSpPr>
              <a:spLocks noChangeArrowheads="1"/>
            </p:cNvSpPr>
            <p:nvPr/>
          </p:nvSpPr>
          <p:spPr bwMode="auto">
            <a:xfrm>
              <a:off x="0" y="608010"/>
              <a:ext cx="1935848" cy="620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商业银行</a:t>
              </a:r>
            </a:p>
          </p:txBody>
        </p:sp>
      </p:grpSp>
      <p:sp>
        <p:nvSpPr>
          <p:cNvPr id="63" name="矩形标注 31"/>
          <p:cNvSpPr>
            <a:spLocks noChangeArrowheads="1"/>
          </p:cNvSpPr>
          <p:nvPr/>
        </p:nvSpPr>
        <p:spPr bwMode="auto">
          <a:xfrm>
            <a:off x="3505145" y="4918456"/>
            <a:ext cx="1533541" cy="51446"/>
          </a:xfrm>
          <a:prstGeom prst="wedgeRectCallout">
            <a:avLst>
              <a:gd name="adj1" fmla="val -17528"/>
              <a:gd name="adj2" fmla="val -509463"/>
            </a:avLst>
          </a:prstGeom>
          <a:solidFill>
            <a:srgbClr val="53C3B0"/>
          </a:solidFill>
          <a:ln>
            <a:noFill/>
          </a:ln>
          <a:extLst>
            <a:ext uri="{91240B29-F687-4F45-9708-019B960494DF}">
              <a14:hiddenLine xmlns=""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a:solidFill>
                <a:srgbClr val="C00000"/>
              </a:solidFill>
              <a:latin typeface="宋体" panose="02010600030101010101" pitchFamily="2" charset="-122"/>
              <a:sym typeface="宋体" panose="02010600030101010101" pitchFamily="2" charset="-122"/>
            </a:endParaRPr>
          </a:p>
        </p:txBody>
      </p:sp>
      <p:sp>
        <p:nvSpPr>
          <p:cNvPr id="64" name="矩形标注 32"/>
          <p:cNvSpPr>
            <a:spLocks noChangeArrowheads="1"/>
          </p:cNvSpPr>
          <p:nvPr/>
        </p:nvSpPr>
        <p:spPr bwMode="auto">
          <a:xfrm>
            <a:off x="1568997" y="2576431"/>
            <a:ext cx="1643903" cy="70958"/>
          </a:xfrm>
          <a:prstGeom prst="wedgeRectCallout">
            <a:avLst>
              <a:gd name="adj1" fmla="val -23398"/>
              <a:gd name="adj2" fmla="val 403287"/>
            </a:avLst>
          </a:prstGeom>
          <a:solidFill>
            <a:srgbClr val="B2D234"/>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a:solidFill>
                <a:srgbClr val="C00000"/>
              </a:solidFill>
              <a:latin typeface="宋体" panose="02010600030101010101" pitchFamily="2" charset="-122"/>
              <a:sym typeface="宋体" panose="02010600030101010101" pitchFamily="2" charset="-122"/>
            </a:endParaRPr>
          </a:p>
        </p:txBody>
      </p:sp>
      <p:sp>
        <p:nvSpPr>
          <p:cNvPr id="65" name="Rectangle 28"/>
          <p:cNvSpPr>
            <a:spLocks noChangeArrowheads="1"/>
          </p:cNvSpPr>
          <p:nvPr/>
        </p:nvSpPr>
        <p:spPr bwMode="auto">
          <a:xfrm>
            <a:off x="3386249" y="4987882"/>
            <a:ext cx="187688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rgbClr val="0C0C0C"/>
                </a:solidFill>
                <a:latin typeface="微软雅黑" panose="020B0503020204020204" pitchFamily="34" charset="-122"/>
                <a:ea typeface="微软雅黑" panose="020B0503020204020204" pitchFamily="34" charset="-122"/>
              </a:rPr>
              <a:t>银行和运营商之间的衔接</a:t>
            </a:r>
            <a:endParaRPr lang="en-US" altLang="zh-CN" sz="1200" dirty="0">
              <a:solidFill>
                <a:srgbClr val="0C0C0C"/>
              </a:solidFill>
              <a:latin typeface="微软雅黑" panose="020B0503020204020204" pitchFamily="34" charset="-122"/>
              <a:ea typeface="微软雅黑" panose="020B0503020204020204" pitchFamily="34" charset="-122"/>
            </a:endParaRPr>
          </a:p>
        </p:txBody>
      </p:sp>
      <p:sp>
        <p:nvSpPr>
          <p:cNvPr id="66" name="Rectangle 28"/>
          <p:cNvSpPr>
            <a:spLocks noChangeArrowheads="1"/>
          </p:cNvSpPr>
          <p:nvPr/>
        </p:nvSpPr>
        <p:spPr bwMode="auto">
          <a:xfrm>
            <a:off x="1507325" y="2289317"/>
            <a:ext cx="1767246"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200" dirty="0">
                <a:solidFill>
                  <a:srgbClr val="0C0C0C"/>
                </a:solidFill>
                <a:latin typeface="微软雅黑" panose="020B0503020204020204" pitchFamily="34" charset="-122"/>
                <a:ea typeface="微软雅黑" panose="020B0503020204020204" pitchFamily="34" charset="-122"/>
                <a:sym typeface="微软雅黑" panose="020B0503020204020204" pitchFamily="34" charset="-122"/>
              </a:rPr>
              <a:t>银行账户的管理者</a:t>
            </a:r>
            <a:endParaRPr lang="zh-CN" altLang="en-US" sz="1200" dirty="0">
              <a:solidFill>
                <a:srgbClr val="0C0C0C"/>
              </a:solidFill>
              <a:latin typeface="微软雅黑" panose="020B0503020204020204" pitchFamily="34" charset="-122"/>
              <a:ea typeface="微软雅黑" panose="020B0503020204020204" pitchFamily="34" charset="-122"/>
            </a:endParaRPr>
          </a:p>
        </p:txBody>
      </p:sp>
      <p:sp>
        <p:nvSpPr>
          <p:cNvPr id="67" name="矩形标注 35"/>
          <p:cNvSpPr>
            <a:spLocks noChangeArrowheads="1"/>
          </p:cNvSpPr>
          <p:nvPr/>
        </p:nvSpPr>
        <p:spPr bwMode="auto">
          <a:xfrm>
            <a:off x="5504065" y="2596189"/>
            <a:ext cx="1643903" cy="70958"/>
          </a:xfrm>
          <a:prstGeom prst="wedgeRectCallout">
            <a:avLst>
              <a:gd name="adj1" fmla="val -23398"/>
              <a:gd name="adj2" fmla="val 403287"/>
            </a:avLst>
          </a:prstGeom>
          <a:solidFill>
            <a:srgbClr val="F1D73B"/>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a:solidFill>
                <a:srgbClr val="C00000"/>
              </a:solidFill>
              <a:latin typeface="宋体" panose="02010600030101010101" pitchFamily="2" charset="-122"/>
              <a:sym typeface="宋体" panose="02010600030101010101" pitchFamily="2" charset="-122"/>
            </a:endParaRPr>
          </a:p>
        </p:txBody>
      </p:sp>
      <p:sp>
        <p:nvSpPr>
          <p:cNvPr id="68" name="Rectangle 28"/>
          <p:cNvSpPr>
            <a:spLocks noChangeArrowheads="1"/>
          </p:cNvSpPr>
          <p:nvPr/>
        </p:nvSpPr>
        <p:spPr bwMode="auto">
          <a:xfrm>
            <a:off x="5381597" y="2281452"/>
            <a:ext cx="189844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rgbClr val="0C0C0C"/>
                </a:solidFill>
                <a:latin typeface="微软雅黑" panose="020B0503020204020204" pitchFamily="34" charset="-122"/>
                <a:ea typeface="微软雅黑" panose="020B0503020204020204" pitchFamily="34" charset="-122"/>
              </a:rPr>
              <a:t>网络服务的供应商</a:t>
            </a:r>
          </a:p>
        </p:txBody>
      </p:sp>
      <p:sp>
        <p:nvSpPr>
          <p:cNvPr id="38" name="矩形 6"/>
          <p:cNvSpPr>
            <a:spLocks noChangeArrowheads="1"/>
          </p:cNvSpPr>
          <p:nvPr/>
        </p:nvSpPr>
        <p:spPr bwMode="auto">
          <a:xfrm>
            <a:off x="-11535" y="5870734"/>
            <a:ext cx="2497455" cy="130016"/>
          </a:xfrm>
          <a:prstGeom prst="rect">
            <a:avLst/>
          </a:prstGeom>
          <a:solidFill>
            <a:srgbClr val="B2D234"/>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B2D234"/>
              </a:solidFill>
              <a:latin typeface="宋体" panose="02010600030101010101" pitchFamily="2" charset="-122"/>
              <a:sym typeface="宋体" panose="02010600030101010101" pitchFamily="2" charset="-122"/>
            </a:endParaRPr>
          </a:p>
        </p:txBody>
      </p:sp>
      <p:sp>
        <p:nvSpPr>
          <p:cNvPr id="39" name="矩形 7"/>
          <p:cNvSpPr>
            <a:spLocks noChangeArrowheads="1"/>
          </p:cNvSpPr>
          <p:nvPr/>
        </p:nvSpPr>
        <p:spPr bwMode="auto">
          <a:xfrm>
            <a:off x="2485920" y="5870734"/>
            <a:ext cx="2074545" cy="130016"/>
          </a:xfrm>
          <a:prstGeom prst="rect">
            <a:avLst/>
          </a:prstGeom>
          <a:solidFill>
            <a:srgbClr val="485766"/>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
        <p:nvSpPr>
          <p:cNvPr id="40" name="矩形 8"/>
          <p:cNvSpPr>
            <a:spLocks noChangeArrowheads="1"/>
          </p:cNvSpPr>
          <p:nvPr/>
        </p:nvSpPr>
        <p:spPr bwMode="auto">
          <a:xfrm>
            <a:off x="4560465" y="5870734"/>
            <a:ext cx="2040255" cy="130016"/>
          </a:xfrm>
          <a:prstGeom prst="rect">
            <a:avLst/>
          </a:prstGeom>
          <a:solidFill>
            <a:srgbClr val="B2D234"/>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
        <p:nvSpPr>
          <p:cNvPr id="41" name="矩形 9"/>
          <p:cNvSpPr>
            <a:spLocks noChangeArrowheads="1"/>
          </p:cNvSpPr>
          <p:nvPr/>
        </p:nvSpPr>
        <p:spPr bwMode="auto">
          <a:xfrm>
            <a:off x="6600720" y="5870735"/>
            <a:ext cx="2531745" cy="124557"/>
          </a:xfrm>
          <a:prstGeom prst="rect">
            <a:avLst/>
          </a:prstGeom>
          <a:solidFill>
            <a:srgbClr val="485766"/>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sz="1620">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 xmlns:p14="http://schemas.microsoft.com/office/powerpoint/2010/main" val="2590956349"/>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p:cBhvr>
                                        <p:cTn id="7" dur="500"/>
                                        <p:tgtEl>
                                          <p:spTgt spid="42"/>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7"/>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2000"/>
                            </p:stCondLst>
                            <p:childTnLst>
                              <p:par>
                                <p:cTn id="28" presetID="2" presetClass="entr" presetSubtype="1"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p:cTn id="30" dur="500" fill="hold"/>
                                        <p:tgtEl>
                                          <p:spTgt spid="64"/>
                                        </p:tgtEl>
                                        <p:attrNameLst>
                                          <p:attrName>ppt_x</p:attrName>
                                        </p:attrNameLst>
                                      </p:cBhvr>
                                      <p:tavLst>
                                        <p:tav tm="0">
                                          <p:val>
                                            <p:strVal val="#ppt_x"/>
                                          </p:val>
                                        </p:tav>
                                        <p:tav tm="100000">
                                          <p:val>
                                            <p:strVal val="#ppt_x"/>
                                          </p:val>
                                        </p:tav>
                                      </p:tavLst>
                                    </p:anim>
                                    <p:anim calcmode="lin" valueType="num">
                                      <p:cBhvr>
                                        <p:cTn id="31" dur="500" fill="hold"/>
                                        <p:tgtEl>
                                          <p:spTgt spid="64"/>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32" presetClass="emph" presetSubtype="0" fill="hold" grpId="1" nodeType="afterEffect">
                                  <p:stCondLst>
                                    <p:cond delay="0"/>
                                  </p:stCondLst>
                                  <p:childTnLst>
                                    <p:animRot by="120000">
                                      <p:cBhvr>
                                        <p:cTn id="34" dur="50" fill="hold">
                                          <p:stCondLst>
                                            <p:cond delay="0"/>
                                          </p:stCondLst>
                                        </p:cTn>
                                        <p:tgtEl>
                                          <p:spTgt spid="64"/>
                                        </p:tgtEl>
                                        <p:attrNameLst>
                                          <p:attrName>r</p:attrName>
                                        </p:attrNameLst>
                                      </p:cBhvr>
                                    </p:animRot>
                                    <p:animRot by="-240000">
                                      <p:cBhvr>
                                        <p:cTn id="35" dur="100" fill="hold">
                                          <p:stCondLst>
                                            <p:cond delay="100"/>
                                          </p:stCondLst>
                                        </p:cTn>
                                        <p:tgtEl>
                                          <p:spTgt spid="64"/>
                                        </p:tgtEl>
                                        <p:attrNameLst>
                                          <p:attrName>r</p:attrName>
                                        </p:attrNameLst>
                                      </p:cBhvr>
                                    </p:animRot>
                                    <p:animRot by="240000">
                                      <p:cBhvr>
                                        <p:cTn id="36" dur="100" fill="hold">
                                          <p:stCondLst>
                                            <p:cond delay="200"/>
                                          </p:stCondLst>
                                        </p:cTn>
                                        <p:tgtEl>
                                          <p:spTgt spid="64"/>
                                        </p:tgtEl>
                                        <p:attrNameLst>
                                          <p:attrName>r</p:attrName>
                                        </p:attrNameLst>
                                      </p:cBhvr>
                                    </p:animRot>
                                    <p:animRot by="-240000">
                                      <p:cBhvr>
                                        <p:cTn id="37" dur="100" fill="hold">
                                          <p:stCondLst>
                                            <p:cond delay="300"/>
                                          </p:stCondLst>
                                        </p:cTn>
                                        <p:tgtEl>
                                          <p:spTgt spid="64"/>
                                        </p:tgtEl>
                                        <p:attrNameLst>
                                          <p:attrName>r</p:attrName>
                                        </p:attrNameLst>
                                      </p:cBhvr>
                                    </p:animRot>
                                    <p:animRot by="120000">
                                      <p:cBhvr>
                                        <p:cTn id="38" dur="100" fill="hold">
                                          <p:stCondLst>
                                            <p:cond delay="400"/>
                                          </p:stCondLst>
                                        </p:cTn>
                                        <p:tgtEl>
                                          <p:spTgt spid="64"/>
                                        </p:tgtEl>
                                        <p:attrNameLst>
                                          <p:attrName>r</p:attrName>
                                        </p:attrNameLst>
                                      </p:cBhvr>
                                    </p:animRot>
                                  </p:childTnLst>
                                </p:cTn>
                              </p:par>
                            </p:childTnLst>
                          </p:cTn>
                        </p:par>
                        <p:par>
                          <p:cTn id="39" fill="hold">
                            <p:stCondLst>
                              <p:cond delay="3000"/>
                            </p:stCondLst>
                            <p:childTnLst>
                              <p:par>
                                <p:cTn id="40" presetID="18" presetClass="entr" presetSubtype="9"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p:cBhvr>
                                        <p:cTn id="42" dur="500"/>
                                        <p:tgtEl>
                                          <p:spTgt spid="66"/>
                                        </p:tgtEl>
                                      </p:cBhvr>
                                    </p:animEffect>
                                  </p:childTnLst>
                                </p:cTn>
                              </p:par>
                            </p:childTnLst>
                          </p:cTn>
                        </p:par>
                        <p:par>
                          <p:cTn id="43" fill="hold">
                            <p:stCondLst>
                              <p:cond delay="35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p:cTn id="46" dur="500" fill="hold"/>
                                        <p:tgtEl>
                                          <p:spTgt spid="63"/>
                                        </p:tgtEl>
                                        <p:attrNameLst>
                                          <p:attrName>ppt_x</p:attrName>
                                        </p:attrNameLst>
                                      </p:cBhvr>
                                      <p:tavLst>
                                        <p:tav tm="0">
                                          <p:val>
                                            <p:strVal val="#ppt_x"/>
                                          </p:val>
                                        </p:tav>
                                        <p:tav tm="100000">
                                          <p:val>
                                            <p:strVal val="#ppt_x"/>
                                          </p:val>
                                        </p:tav>
                                      </p:tavLst>
                                    </p:anim>
                                    <p:anim calcmode="lin" valueType="num">
                                      <p:cBhvr>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32" presetClass="emph" presetSubtype="0" fill="hold" grpId="1" nodeType="afterEffect">
                                  <p:stCondLst>
                                    <p:cond delay="0"/>
                                  </p:stCondLst>
                                  <p:childTnLst>
                                    <p:animRot by="120000">
                                      <p:cBhvr>
                                        <p:cTn id="50" dur="50" fill="hold">
                                          <p:stCondLst>
                                            <p:cond delay="0"/>
                                          </p:stCondLst>
                                        </p:cTn>
                                        <p:tgtEl>
                                          <p:spTgt spid="63"/>
                                        </p:tgtEl>
                                        <p:attrNameLst>
                                          <p:attrName>r</p:attrName>
                                        </p:attrNameLst>
                                      </p:cBhvr>
                                    </p:animRot>
                                    <p:animRot by="-240000">
                                      <p:cBhvr>
                                        <p:cTn id="51" dur="100" fill="hold">
                                          <p:stCondLst>
                                            <p:cond delay="100"/>
                                          </p:stCondLst>
                                        </p:cTn>
                                        <p:tgtEl>
                                          <p:spTgt spid="63"/>
                                        </p:tgtEl>
                                        <p:attrNameLst>
                                          <p:attrName>r</p:attrName>
                                        </p:attrNameLst>
                                      </p:cBhvr>
                                    </p:animRot>
                                    <p:animRot by="240000">
                                      <p:cBhvr>
                                        <p:cTn id="52" dur="100" fill="hold">
                                          <p:stCondLst>
                                            <p:cond delay="200"/>
                                          </p:stCondLst>
                                        </p:cTn>
                                        <p:tgtEl>
                                          <p:spTgt spid="63"/>
                                        </p:tgtEl>
                                        <p:attrNameLst>
                                          <p:attrName>r</p:attrName>
                                        </p:attrNameLst>
                                      </p:cBhvr>
                                    </p:animRot>
                                    <p:animRot by="-240000">
                                      <p:cBhvr>
                                        <p:cTn id="53" dur="100" fill="hold">
                                          <p:stCondLst>
                                            <p:cond delay="300"/>
                                          </p:stCondLst>
                                        </p:cTn>
                                        <p:tgtEl>
                                          <p:spTgt spid="63"/>
                                        </p:tgtEl>
                                        <p:attrNameLst>
                                          <p:attrName>r</p:attrName>
                                        </p:attrNameLst>
                                      </p:cBhvr>
                                    </p:animRot>
                                    <p:animRot by="120000">
                                      <p:cBhvr>
                                        <p:cTn id="54" dur="100" fill="hold">
                                          <p:stCondLst>
                                            <p:cond delay="400"/>
                                          </p:stCondLst>
                                        </p:cTn>
                                        <p:tgtEl>
                                          <p:spTgt spid="63"/>
                                        </p:tgtEl>
                                        <p:attrNameLst>
                                          <p:attrName>r</p:attrName>
                                        </p:attrNameLst>
                                      </p:cBhvr>
                                    </p:animRot>
                                  </p:childTnLst>
                                </p:cTn>
                              </p:par>
                            </p:childTnLst>
                          </p:cTn>
                        </p:par>
                        <p:par>
                          <p:cTn id="55" fill="hold">
                            <p:stCondLst>
                              <p:cond delay="4500"/>
                            </p:stCondLst>
                            <p:childTnLst>
                              <p:par>
                                <p:cTn id="56" presetID="18" presetClass="entr" presetSubtype="9" fill="hold" grpId="0" nodeType="afterEffect">
                                  <p:stCondLst>
                                    <p:cond delay="0"/>
                                  </p:stCondLst>
                                  <p:childTnLst>
                                    <p:set>
                                      <p:cBhvr>
                                        <p:cTn id="57" dur="1" fill="hold">
                                          <p:stCondLst>
                                            <p:cond delay="0"/>
                                          </p:stCondLst>
                                        </p:cTn>
                                        <p:tgtEl>
                                          <p:spTgt spid="65"/>
                                        </p:tgtEl>
                                        <p:attrNameLst>
                                          <p:attrName>style.visibility</p:attrName>
                                        </p:attrNameLst>
                                      </p:cBhvr>
                                      <p:to>
                                        <p:strVal val="visible"/>
                                      </p:to>
                                    </p:set>
                                    <p:animEffect>
                                      <p:cBhvr>
                                        <p:cTn id="58" dur="500"/>
                                        <p:tgtEl>
                                          <p:spTgt spid="65"/>
                                        </p:tgtEl>
                                      </p:cBhvr>
                                    </p:animEffect>
                                  </p:childTnLst>
                                </p:cTn>
                              </p:par>
                            </p:childTnLst>
                          </p:cTn>
                        </p:par>
                        <p:par>
                          <p:cTn id="59" fill="hold">
                            <p:stCondLst>
                              <p:cond delay="5000"/>
                            </p:stCondLst>
                            <p:childTnLst>
                              <p:par>
                                <p:cTn id="60" presetID="2" presetClass="entr" presetSubtype="1" fill="hold" grpId="0" nodeType="after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p:cTn id="62" dur="500" fill="hold"/>
                                        <p:tgtEl>
                                          <p:spTgt spid="67"/>
                                        </p:tgtEl>
                                        <p:attrNameLst>
                                          <p:attrName>ppt_x</p:attrName>
                                        </p:attrNameLst>
                                      </p:cBhvr>
                                      <p:tavLst>
                                        <p:tav tm="0">
                                          <p:val>
                                            <p:strVal val="#ppt_x"/>
                                          </p:val>
                                        </p:tav>
                                        <p:tav tm="100000">
                                          <p:val>
                                            <p:strVal val="#ppt_x"/>
                                          </p:val>
                                        </p:tav>
                                      </p:tavLst>
                                    </p:anim>
                                    <p:anim calcmode="lin" valueType="num">
                                      <p:cBhvr>
                                        <p:cTn id="63" dur="500" fill="hold"/>
                                        <p:tgtEl>
                                          <p:spTgt spid="67"/>
                                        </p:tgtEl>
                                        <p:attrNameLst>
                                          <p:attrName>ppt_y</p:attrName>
                                        </p:attrNameLst>
                                      </p:cBhvr>
                                      <p:tavLst>
                                        <p:tav tm="0">
                                          <p:val>
                                            <p:strVal val="0-#ppt_h/2"/>
                                          </p:val>
                                        </p:tav>
                                        <p:tav tm="100000">
                                          <p:val>
                                            <p:strVal val="#ppt_y"/>
                                          </p:val>
                                        </p:tav>
                                      </p:tavLst>
                                    </p:anim>
                                  </p:childTnLst>
                                </p:cTn>
                              </p:par>
                            </p:childTnLst>
                          </p:cTn>
                        </p:par>
                        <p:par>
                          <p:cTn id="64" fill="hold">
                            <p:stCondLst>
                              <p:cond delay="5500"/>
                            </p:stCondLst>
                            <p:childTnLst>
                              <p:par>
                                <p:cTn id="65" presetID="32" presetClass="emph" presetSubtype="0" fill="hold" grpId="1" nodeType="afterEffect">
                                  <p:stCondLst>
                                    <p:cond delay="0"/>
                                  </p:stCondLst>
                                  <p:childTnLst>
                                    <p:animRot by="120000">
                                      <p:cBhvr>
                                        <p:cTn id="66" dur="50" fill="hold">
                                          <p:stCondLst>
                                            <p:cond delay="0"/>
                                          </p:stCondLst>
                                        </p:cTn>
                                        <p:tgtEl>
                                          <p:spTgt spid="67"/>
                                        </p:tgtEl>
                                        <p:attrNameLst>
                                          <p:attrName>r</p:attrName>
                                        </p:attrNameLst>
                                      </p:cBhvr>
                                    </p:animRot>
                                    <p:animRot by="-240000">
                                      <p:cBhvr>
                                        <p:cTn id="67" dur="100" fill="hold">
                                          <p:stCondLst>
                                            <p:cond delay="100"/>
                                          </p:stCondLst>
                                        </p:cTn>
                                        <p:tgtEl>
                                          <p:spTgt spid="67"/>
                                        </p:tgtEl>
                                        <p:attrNameLst>
                                          <p:attrName>r</p:attrName>
                                        </p:attrNameLst>
                                      </p:cBhvr>
                                    </p:animRot>
                                    <p:animRot by="240000">
                                      <p:cBhvr>
                                        <p:cTn id="68" dur="100" fill="hold">
                                          <p:stCondLst>
                                            <p:cond delay="200"/>
                                          </p:stCondLst>
                                        </p:cTn>
                                        <p:tgtEl>
                                          <p:spTgt spid="67"/>
                                        </p:tgtEl>
                                        <p:attrNameLst>
                                          <p:attrName>r</p:attrName>
                                        </p:attrNameLst>
                                      </p:cBhvr>
                                    </p:animRot>
                                    <p:animRot by="-240000">
                                      <p:cBhvr>
                                        <p:cTn id="69" dur="100" fill="hold">
                                          <p:stCondLst>
                                            <p:cond delay="300"/>
                                          </p:stCondLst>
                                        </p:cTn>
                                        <p:tgtEl>
                                          <p:spTgt spid="67"/>
                                        </p:tgtEl>
                                        <p:attrNameLst>
                                          <p:attrName>r</p:attrName>
                                        </p:attrNameLst>
                                      </p:cBhvr>
                                    </p:animRot>
                                    <p:animRot by="120000">
                                      <p:cBhvr>
                                        <p:cTn id="70" dur="100" fill="hold">
                                          <p:stCondLst>
                                            <p:cond delay="400"/>
                                          </p:stCondLst>
                                        </p:cTn>
                                        <p:tgtEl>
                                          <p:spTgt spid="67"/>
                                        </p:tgtEl>
                                        <p:attrNameLst>
                                          <p:attrName>r</p:attrName>
                                        </p:attrNameLst>
                                      </p:cBhvr>
                                    </p:animRot>
                                  </p:childTnLst>
                                </p:cTn>
                              </p:par>
                            </p:childTnLst>
                          </p:cTn>
                        </p:par>
                        <p:par>
                          <p:cTn id="71" fill="hold">
                            <p:stCondLst>
                              <p:cond delay="6000"/>
                            </p:stCondLst>
                            <p:childTnLst>
                              <p:par>
                                <p:cTn id="72" presetID="18" presetClass="entr" presetSubtype="9"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Effect>
                                      <p:cBhvr>
                                        <p:cTn id="7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autoUpdateAnimBg="0"/>
      <p:bldP spid="63" grpId="0" bldLvl="0" animBg="1" autoUpdateAnimBg="0"/>
      <p:bldP spid="63" grpId="1" bldLvl="0" animBg="1" autoUpdateAnimBg="0"/>
      <p:bldP spid="64" grpId="0" bldLvl="0" animBg="1" autoUpdateAnimBg="0"/>
      <p:bldP spid="64" grpId="1" bldLvl="0" animBg="1" autoUpdateAnimBg="0"/>
      <p:bldP spid="65" grpId="0" bldLvl="0" autoUpdateAnimBg="0"/>
      <p:bldP spid="66" grpId="0" bldLvl="0" autoUpdateAnimBg="0"/>
      <p:bldP spid="67" grpId="0" bldLvl="0" animBg="1" autoUpdateAnimBg="0"/>
      <p:bldP spid="67" grpId="1" bldLvl="0" animBg="1" autoUpdateAnimBg="0"/>
      <p:bldP spid="68"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a:xfrm>
            <a:off x="0" y="922467"/>
            <a:ext cx="2702859" cy="753576"/>
            <a:chOff x="-159654" y="174039"/>
            <a:chExt cx="3603812" cy="1004768"/>
          </a:xfrm>
        </p:grpSpPr>
        <p:sp>
          <p:nvSpPr>
            <p:cNvPr id="35" name="文本框 34"/>
            <p:cNvSpPr txBox="1"/>
            <p:nvPr/>
          </p:nvSpPr>
          <p:spPr>
            <a:xfrm>
              <a:off x="267877" y="174039"/>
              <a:ext cx="3176281" cy="677108"/>
            </a:xfrm>
            <a:prstGeom prst="rect">
              <a:avLst/>
            </a:prstGeom>
            <a:noFill/>
          </p:spPr>
          <p:txBody>
            <a:bodyPr wrap="square" rtlCol="0">
              <a:spAutoFit/>
            </a:bodyPr>
            <a:lstStyle/>
            <a:p>
              <a:r>
                <a:rPr lang="zh-CN" altLang="en-US" sz="2700" b="1" spc="225" dirty="0">
                  <a:solidFill>
                    <a:srgbClr val="B2D234"/>
                  </a:solidFill>
                  <a:latin typeface="微软雅黑" panose="020B0503020204020204" pitchFamily="34" charset="-122"/>
                  <a:ea typeface="微软雅黑" panose="020B0503020204020204" pitchFamily="34" charset="-122"/>
                </a:rPr>
                <a:t>商业银行</a:t>
              </a:r>
              <a:endParaRPr lang="zh-HK" altLang="en-US" sz="2700" b="1" spc="225" dirty="0">
                <a:solidFill>
                  <a:srgbClr val="B2D234"/>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59654" y="747920"/>
              <a:ext cx="3176281" cy="430887"/>
            </a:xfrm>
            <a:prstGeom prst="rect">
              <a:avLst/>
            </a:prstGeom>
            <a:noFill/>
          </p:spPr>
          <p:txBody>
            <a:bodyPr wrap="square" rtlCol="0">
              <a:spAutoFit/>
            </a:bodyPr>
            <a:lstStyle/>
            <a:p>
              <a:pPr algn="ctr"/>
              <a:r>
                <a:rPr lang="zh-CN" altLang="en-US" sz="1500" b="1" spc="225" dirty="0">
                  <a:solidFill>
                    <a:srgbClr val="485766"/>
                  </a:solidFill>
                  <a:latin typeface="微软雅黑" panose="020B0503020204020204" pitchFamily="34" charset="-122"/>
                  <a:ea typeface="微软雅黑" panose="020B0503020204020204" pitchFamily="34" charset="-122"/>
                </a:rPr>
                <a:t>银行账号管理者</a:t>
              </a:r>
              <a:endParaRPr lang="zh-HK" altLang="en-US" sz="1500" b="1" spc="225"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sp>
        <p:nvSpPr>
          <p:cNvPr id="10" name="文本框 9"/>
          <p:cNvSpPr txBox="1"/>
          <p:nvPr/>
        </p:nvSpPr>
        <p:spPr>
          <a:xfrm>
            <a:off x="3559132" y="1611087"/>
            <a:ext cx="2285360" cy="415498"/>
          </a:xfrm>
          <a:prstGeom prst="rect">
            <a:avLst/>
          </a:prstGeom>
          <a:noFill/>
        </p:spPr>
        <p:txBody>
          <a:bodyPr wrap="square" rtlCol="0">
            <a:spAutoFit/>
          </a:bodyPr>
          <a:lstStyle/>
          <a:p>
            <a:pPr algn="ctr"/>
            <a:endParaRPr lang="zh-HK" altLang="en-US" sz="2100" b="1" spc="225" dirty="0">
              <a:solidFill>
                <a:srgbClr val="485766"/>
              </a:solidFill>
              <a:latin typeface="微软雅黑" panose="020B0503020204020204" pitchFamily="34" charset="-122"/>
              <a:ea typeface="微软雅黑" panose="020B0503020204020204" pitchFamily="34" charset="-122"/>
            </a:endParaRPr>
          </a:p>
        </p:txBody>
      </p:sp>
      <p:sp>
        <p:nvSpPr>
          <p:cNvPr id="41" name="灯片编号占位符 4"/>
          <p:cNvSpPr>
            <a:spLocks noGrp="1"/>
          </p:cNvSpPr>
          <p:nvPr>
            <p:ph type="sldNum" sz="quarter" idx="12"/>
          </p:nvPr>
        </p:nvSpPr>
        <p:spPr>
          <a:xfrm>
            <a:off x="5839527" y="5908024"/>
            <a:ext cx="1876898" cy="304151"/>
          </a:xfrm>
        </p:spPr>
        <p:txBody>
          <a:bodyPr/>
          <a:lstStyle/>
          <a:p>
            <a:fld id="{414145E9-D61B-4EC8-B082-BAA974D09754}" type="slidenum">
              <a:rPr lang="zh-CN" altLang="en-US"/>
              <a:pPr/>
              <a:t>25</a:t>
            </a:fld>
            <a:endParaRPr lang="zh-CN" altLang="en-US" sz="1350">
              <a:solidFill>
                <a:schemeClr val="tx1"/>
              </a:solidFill>
              <a:latin typeface="Arial" panose="020B0604020202020204" pitchFamily="34" charset="0"/>
            </a:endParaRPr>
          </a:p>
        </p:txBody>
      </p:sp>
      <p:grpSp>
        <p:nvGrpSpPr>
          <p:cNvPr id="3" name="组合 27"/>
          <p:cNvGrpSpPr>
            <a:grpSpLocks/>
          </p:cNvGrpSpPr>
          <p:nvPr/>
        </p:nvGrpSpPr>
        <p:grpSpPr bwMode="auto">
          <a:xfrm>
            <a:off x="1123996" y="2863394"/>
            <a:ext cx="2563598" cy="2410731"/>
            <a:chOff x="0" y="9712"/>
            <a:chExt cx="2393194" cy="2376264"/>
          </a:xfrm>
        </p:grpSpPr>
        <p:sp>
          <p:nvSpPr>
            <p:cNvPr id="43" name="椭圆 28"/>
            <p:cNvSpPr>
              <a:spLocks noChangeArrowheads="1"/>
            </p:cNvSpPr>
            <p:nvPr/>
          </p:nvSpPr>
          <p:spPr bwMode="auto">
            <a:xfrm>
              <a:off x="16930" y="9712"/>
              <a:ext cx="2376264" cy="2376264"/>
            </a:xfrm>
            <a:prstGeom prst="ellipse">
              <a:avLst/>
            </a:prstGeom>
            <a:solidFill>
              <a:srgbClr val="B2D234"/>
            </a:solidFill>
            <a:ln w="25400" cap="flat" cmpd="sng">
              <a:solidFill>
                <a:schemeClr val="accent6">
                  <a:lumMod val="40000"/>
                  <a:lumOff val="60000"/>
                </a:schemeClr>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44" name="矩形 29"/>
            <p:cNvSpPr>
              <a:spLocks noChangeArrowheads="1"/>
            </p:cNvSpPr>
            <p:nvPr/>
          </p:nvSpPr>
          <p:spPr bwMode="auto">
            <a:xfrm>
              <a:off x="0" y="965694"/>
              <a:ext cx="648072" cy="504056"/>
            </a:xfrm>
            <a:prstGeom prst="rect">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45" name="椭圆 30"/>
            <p:cNvSpPr>
              <a:spLocks noChangeArrowheads="1"/>
            </p:cNvSpPr>
            <p:nvPr/>
          </p:nvSpPr>
          <p:spPr bwMode="auto">
            <a:xfrm>
              <a:off x="555884" y="520461"/>
              <a:ext cx="1296144" cy="1296144"/>
            </a:xfrm>
            <a:prstGeom prst="ellipse">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46" name="等腰三角形 31"/>
            <p:cNvSpPr>
              <a:spLocks noChangeArrowheads="1"/>
            </p:cNvSpPr>
            <p:nvPr/>
          </p:nvSpPr>
          <p:spPr bwMode="auto">
            <a:xfrm rot="5400000">
              <a:off x="134979" y="1093359"/>
              <a:ext cx="294348" cy="253097"/>
            </a:xfrm>
            <a:prstGeom prst="triangle">
              <a:avLst>
                <a:gd name="adj" fmla="val 50000"/>
              </a:avLst>
            </a:prstGeom>
            <a:solidFill>
              <a:srgbClr val="B2D234"/>
            </a:solidFill>
            <a:ln w="25400" cap="flat" cmpd="sng">
              <a:solidFill>
                <a:schemeClr val="accent6">
                  <a:lumMod val="40000"/>
                  <a:lumOff val="60000"/>
                </a:schemeClr>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grpSp>
      <p:grpSp>
        <p:nvGrpSpPr>
          <p:cNvPr id="4" name="组合 32"/>
          <p:cNvGrpSpPr>
            <a:grpSpLocks/>
          </p:cNvGrpSpPr>
          <p:nvPr/>
        </p:nvGrpSpPr>
        <p:grpSpPr bwMode="auto">
          <a:xfrm flipH="1">
            <a:off x="4235020" y="1164140"/>
            <a:ext cx="2587717" cy="2410731"/>
            <a:chOff x="0" y="0"/>
            <a:chExt cx="2414406" cy="2376264"/>
          </a:xfrm>
        </p:grpSpPr>
        <p:sp>
          <p:nvSpPr>
            <p:cNvPr id="48" name="椭圆 33"/>
            <p:cNvSpPr>
              <a:spLocks noChangeArrowheads="1"/>
            </p:cNvSpPr>
            <p:nvPr/>
          </p:nvSpPr>
          <p:spPr bwMode="auto">
            <a:xfrm>
              <a:off x="38142" y="0"/>
              <a:ext cx="2376264" cy="2376264"/>
            </a:xfrm>
            <a:prstGeom prst="ellipse">
              <a:avLst/>
            </a:prstGeom>
            <a:solidFill>
              <a:srgbClr val="53C3B0"/>
            </a:solidFill>
            <a:ln w="25400" cap="flat" cmpd="sng">
              <a:solidFill>
                <a:schemeClr val="accent5">
                  <a:lumMod val="40000"/>
                  <a:lumOff val="60000"/>
                </a:schemeClr>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49" name="矩形 34"/>
            <p:cNvSpPr>
              <a:spLocks noChangeArrowheads="1"/>
            </p:cNvSpPr>
            <p:nvPr/>
          </p:nvSpPr>
          <p:spPr bwMode="auto">
            <a:xfrm>
              <a:off x="0" y="965694"/>
              <a:ext cx="648072" cy="504056"/>
            </a:xfrm>
            <a:prstGeom prst="rect">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50" name="椭圆 35"/>
            <p:cNvSpPr>
              <a:spLocks noChangeArrowheads="1"/>
            </p:cNvSpPr>
            <p:nvPr/>
          </p:nvSpPr>
          <p:spPr bwMode="auto">
            <a:xfrm>
              <a:off x="506194" y="540060"/>
              <a:ext cx="1296144" cy="1296144"/>
            </a:xfrm>
            <a:prstGeom prst="ellipse">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51" name="等腰三角形 36"/>
            <p:cNvSpPr>
              <a:spLocks noChangeArrowheads="1"/>
            </p:cNvSpPr>
            <p:nvPr/>
          </p:nvSpPr>
          <p:spPr bwMode="auto">
            <a:xfrm rot="5400000">
              <a:off x="134979" y="1093359"/>
              <a:ext cx="294348" cy="253097"/>
            </a:xfrm>
            <a:prstGeom prst="triangle">
              <a:avLst>
                <a:gd name="adj" fmla="val 50000"/>
              </a:avLst>
            </a:prstGeom>
            <a:solidFill>
              <a:srgbClr val="53C3B0"/>
            </a:solidFill>
            <a:ln w="25400" cap="flat" cmpd="sng">
              <a:solidFill>
                <a:schemeClr val="accent5">
                  <a:lumMod val="40000"/>
                  <a:lumOff val="60000"/>
                </a:schemeClr>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grpSp>
      <p:sp>
        <p:nvSpPr>
          <p:cNvPr id="52" name="TextBox 37"/>
          <p:cNvSpPr>
            <a:spLocks noChangeArrowheads="1"/>
          </p:cNvSpPr>
          <p:nvPr/>
        </p:nvSpPr>
        <p:spPr bwMode="auto">
          <a:xfrm>
            <a:off x="2021605" y="4129834"/>
            <a:ext cx="932863"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100" b="1" i="1" dirty="0">
                <a:solidFill>
                  <a:srgbClr val="B2D234"/>
                </a:solidFill>
                <a:latin typeface="Adidas Unity" pitchFamily="2" charset="0"/>
                <a:ea typeface="微软雅黑" panose="020B0503020204020204" pitchFamily="34" charset="-122"/>
                <a:sym typeface="Times New Roman" panose="02020603050405020304" pitchFamily="18" charset="0"/>
              </a:rPr>
              <a:t>职能</a:t>
            </a:r>
          </a:p>
        </p:txBody>
      </p:sp>
      <p:sp>
        <p:nvSpPr>
          <p:cNvPr id="53" name="TextBox 38"/>
          <p:cNvSpPr>
            <a:spLocks noChangeArrowheads="1"/>
          </p:cNvSpPr>
          <p:nvPr/>
        </p:nvSpPr>
        <p:spPr bwMode="auto">
          <a:xfrm>
            <a:off x="5366531" y="2431128"/>
            <a:ext cx="921691"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100" b="1" i="1" dirty="0">
                <a:solidFill>
                  <a:srgbClr val="53C3B0"/>
                </a:solidFill>
                <a:latin typeface="Adidas Unity" pitchFamily="2" charset="0"/>
                <a:ea typeface="微软雅黑" panose="020B0503020204020204" pitchFamily="34" charset="-122"/>
                <a:sym typeface="Times New Roman" panose="02020603050405020304" pitchFamily="18" charset="0"/>
              </a:rPr>
              <a:t>盈利</a:t>
            </a:r>
          </a:p>
        </p:txBody>
      </p:sp>
      <p:grpSp>
        <p:nvGrpSpPr>
          <p:cNvPr id="7" name="组合 40"/>
          <p:cNvGrpSpPr>
            <a:grpSpLocks/>
          </p:cNvGrpSpPr>
          <p:nvPr/>
        </p:nvGrpSpPr>
        <p:grpSpPr bwMode="auto">
          <a:xfrm rot="5400000" flipH="1">
            <a:off x="3302840" y="2989339"/>
            <a:ext cx="2449080" cy="2547218"/>
            <a:chOff x="0" y="0"/>
            <a:chExt cx="2414406" cy="2376264"/>
          </a:xfrm>
        </p:grpSpPr>
        <p:sp>
          <p:nvSpPr>
            <p:cNvPr id="56" name="椭圆 41"/>
            <p:cNvSpPr>
              <a:spLocks noChangeArrowheads="1"/>
            </p:cNvSpPr>
            <p:nvPr/>
          </p:nvSpPr>
          <p:spPr bwMode="auto">
            <a:xfrm>
              <a:off x="38142" y="0"/>
              <a:ext cx="2376264" cy="2376264"/>
            </a:xfrm>
            <a:prstGeom prst="ellipse">
              <a:avLst/>
            </a:prstGeom>
            <a:solidFill>
              <a:srgbClr val="F3DE5A"/>
            </a:solidFill>
            <a:ln w="25400" cap="flat" cmpd="sng">
              <a:solidFill>
                <a:srgbClr val="F1D73B"/>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57" name="矩形 42"/>
            <p:cNvSpPr>
              <a:spLocks noChangeArrowheads="1"/>
            </p:cNvSpPr>
            <p:nvPr/>
          </p:nvSpPr>
          <p:spPr bwMode="auto">
            <a:xfrm>
              <a:off x="0" y="965694"/>
              <a:ext cx="648072" cy="504056"/>
            </a:xfrm>
            <a:prstGeom prst="rect">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58" name="椭圆 43"/>
            <p:cNvSpPr>
              <a:spLocks noChangeArrowheads="1"/>
            </p:cNvSpPr>
            <p:nvPr/>
          </p:nvSpPr>
          <p:spPr bwMode="auto">
            <a:xfrm>
              <a:off x="506194" y="540060"/>
              <a:ext cx="1296144" cy="1296144"/>
            </a:xfrm>
            <a:prstGeom prst="ellipse">
              <a:avLst/>
            </a:prstGeom>
            <a:solidFill>
              <a:srgbClr val="FFFFFF"/>
            </a:solidFill>
            <a:ln>
              <a:noFill/>
            </a:ln>
            <a:extLst>
              <a:ext uri="{91240B29-F687-4F45-9708-019B960494DF}">
                <a14:hiddenLine xmlns="" xmlns:a14="http://schemas.microsoft.com/office/drawing/2010/main" w="25400" cap="flat" cmpd="sng">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sp>
          <p:nvSpPr>
            <p:cNvPr id="59" name="等腰三角形 44"/>
            <p:cNvSpPr>
              <a:spLocks noChangeArrowheads="1"/>
            </p:cNvSpPr>
            <p:nvPr/>
          </p:nvSpPr>
          <p:spPr bwMode="auto">
            <a:xfrm rot="5400000">
              <a:off x="134979" y="1093359"/>
              <a:ext cx="294348" cy="253097"/>
            </a:xfrm>
            <a:prstGeom prst="triangle">
              <a:avLst>
                <a:gd name="adj" fmla="val 50000"/>
              </a:avLst>
            </a:prstGeom>
            <a:solidFill>
              <a:srgbClr val="F3DE5A"/>
            </a:solidFill>
            <a:ln w="25400" cap="flat" cmpd="sng">
              <a:solidFill>
                <a:srgbClr val="F1D73B"/>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050" b="1" i="1">
                <a:solidFill>
                  <a:srgbClr val="FFFFFF"/>
                </a:solidFill>
                <a:latin typeface="Calibri" panose="020F0502020204030204" pitchFamily="34" charset="0"/>
                <a:sym typeface="微软雅黑" panose="020B0503020204020204" pitchFamily="34" charset="-122"/>
              </a:endParaRPr>
            </a:p>
          </p:txBody>
        </p:sp>
      </p:grpSp>
      <p:sp>
        <p:nvSpPr>
          <p:cNvPr id="60" name="TextBox 45"/>
          <p:cNvSpPr>
            <a:spLocks noChangeArrowheads="1"/>
          </p:cNvSpPr>
          <p:nvPr/>
        </p:nvSpPr>
        <p:spPr bwMode="auto">
          <a:xfrm>
            <a:off x="4366072" y="4244700"/>
            <a:ext cx="921691"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100" b="1" i="1" dirty="0">
                <a:solidFill>
                  <a:srgbClr val="F1D73B"/>
                </a:solidFill>
                <a:latin typeface="Adidas Unity" pitchFamily="2" charset="0"/>
                <a:ea typeface="微软雅黑" panose="020B0503020204020204" pitchFamily="34" charset="-122"/>
                <a:sym typeface="Times New Roman" panose="02020603050405020304" pitchFamily="18" charset="0"/>
              </a:rPr>
              <a:t>困境</a:t>
            </a:r>
          </a:p>
        </p:txBody>
      </p:sp>
      <p:sp>
        <p:nvSpPr>
          <p:cNvPr id="61" name="TextBox 46"/>
          <p:cNvSpPr>
            <a:spLocks noChangeArrowheads="1"/>
          </p:cNvSpPr>
          <p:nvPr/>
        </p:nvSpPr>
        <p:spPr bwMode="auto">
          <a:xfrm>
            <a:off x="1573584" y="3720333"/>
            <a:ext cx="93286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000" b="1" i="1" dirty="0">
                <a:solidFill>
                  <a:srgbClr val="BFBFBF"/>
                </a:solidFill>
                <a:latin typeface="Adidas Unity" pitchFamily="2" charset="0"/>
                <a:ea typeface="微软雅黑" panose="020B0503020204020204" pitchFamily="34" charset="-122"/>
                <a:sym typeface="Times New Roman" panose="02020603050405020304" pitchFamily="18" charset="0"/>
              </a:rPr>
              <a:t>01</a:t>
            </a:r>
            <a:endParaRPr lang="zh-CN" altLang="en-US" sz="3000" b="1" i="1" dirty="0">
              <a:solidFill>
                <a:srgbClr val="BFBFBF"/>
              </a:solidFill>
              <a:latin typeface="Adidas Unity" pitchFamily="2" charset="0"/>
              <a:ea typeface="微软雅黑" panose="020B0503020204020204" pitchFamily="34" charset="-122"/>
              <a:sym typeface="Times New Roman" panose="02020603050405020304" pitchFamily="18" charset="0"/>
            </a:endParaRPr>
          </a:p>
        </p:txBody>
      </p:sp>
      <p:sp>
        <p:nvSpPr>
          <p:cNvPr id="62" name="TextBox 47"/>
          <p:cNvSpPr>
            <a:spLocks noChangeArrowheads="1"/>
          </p:cNvSpPr>
          <p:nvPr/>
        </p:nvSpPr>
        <p:spPr bwMode="auto">
          <a:xfrm>
            <a:off x="4739484" y="2071653"/>
            <a:ext cx="93425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000" b="1" i="1" dirty="0">
                <a:solidFill>
                  <a:srgbClr val="BFBFBF"/>
                </a:solidFill>
                <a:latin typeface="Adidas Unity" pitchFamily="2" charset="0"/>
                <a:ea typeface="微软雅黑" panose="020B0503020204020204" pitchFamily="34" charset="-122"/>
                <a:sym typeface="Times New Roman" panose="02020603050405020304" pitchFamily="18" charset="0"/>
              </a:rPr>
              <a:t>02</a:t>
            </a:r>
            <a:endParaRPr lang="zh-CN" altLang="en-US" sz="3000" b="1" i="1" dirty="0">
              <a:solidFill>
                <a:srgbClr val="BFBFBF"/>
              </a:solidFill>
              <a:latin typeface="Adidas Unity" pitchFamily="2" charset="0"/>
              <a:ea typeface="微软雅黑" panose="020B0503020204020204" pitchFamily="34" charset="-122"/>
              <a:sym typeface="Times New Roman" panose="02020603050405020304" pitchFamily="18" charset="0"/>
            </a:endParaRPr>
          </a:p>
        </p:txBody>
      </p:sp>
      <p:sp>
        <p:nvSpPr>
          <p:cNvPr id="63" name="TextBox 48"/>
          <p:cNvSpPr>
            <a:spLocks noChangeArrowheads="1"/>
          </p:cNvSpPr>
          <p:nvPr/>
        </p:nvSpPr>
        <p:spPr bwMode="auto">
          <a:xfrm>
            <a:off x="3687594" y="3942771"/>
            <a:ext cx="93425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000" b="1" i="1" dirty="0">
                <a:solidFill>
                  <a:srgbClr val="BFBFBF"/>
                </a:solidFill>
                <a:latin typeface="Adidas Unity" pitchFamily="2" charset="0"/>
                <a:ea typeface="微软雅黑" panose="020B0503020204020204" pitchFamily="34" charset="-122"/>
                <a:sym typeface="Times New Roman" panose="02020603050405020304" pitchFamily="18" charset="0"/>
              </a:rPr>
              <a:t>03</a:t>
            </a:r>
            <a:endParaRPr lang="zh-CN" altLang="en-US" sz="3000" b="1" i="1" dirty="0">
              <a:solidFill>
                <a:srgbClr val="BFBFBF"/>
              </a:solidFill>
              <a:latin typeface="Adidas Unity" pitchFamily="2" charset="0"/>
              <a:ea typeface="微软雅黑" panose="020B0503020204020204" pitchFamily="34" charset="-122"/>
              <a:sym typeface="Times New Roman" panose="02020603050405020304" pitchFamily="18" charset="0"/>
            </a:endParaRPr>
          </a:p>
        </p:txBody>
      </p:sp>
      <p:sp>
        <p:nvSpPr>
          <p:cNvPr id="64" name="TextBox 49"/>
          <p:cNvSpPr>
            <a:spLocks noChangeArrowheads="1"/>
          </p:cNvSpPr>
          <p:nvPr/>
        </p:nvSpPr>
        <p:spPr bwMode="auto">
          <a:xfrm flipH="1">
            <a:off x="6919213" y="1407215"/>
            <a:ext cx="1612139" cy="1708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050" i="1" dirty="0">
                <a:solidFill>
                  <a:srgbClr val="4B3C29"/>
                </a:solidFill>
                <a:ea typeface="微软雅黑" panose="020B0503020204020204" pitchFamily="34" charset="-122"/>
                <a:sym typeface="Arial" panose="020B0604020202020204" pitchFamily="34" charset="0"/>
              </a:rPr>
              <a:t>1.</a:t>
            </a:r>
            <a:r>
              <a:rPr lang="zh-CN" altLang="en-US" sz="1050" i="1" dirty="0">
                <a:solidFill>
                  <a:srgbClr val="4B3C29"/>
                </a:solidFill>
                <a:ea typeface="微软雅黑" panose="020B0503020204020204" pitchFamily="34" charset="-122"/>
                <a:sym typeface="Arial" panose="020B0604020202020204" pitchFamily="34" charset="0"/>
              </a:rPr>
              <a:t>来自手机银行账户上的预金额，其增加的储蓄额无疑能让银行受益</a:t>
            </a:r>
            <a:r>
              <a:rPr lang="en-US" altLang="zh-CN" sz="1050" i="1" dirty="0">
                <a:solidFill>
                  <a:srgbClr val="4B3C29"/>
                </a:solidFill>
                <a:ea typeface="微软雅黑" panose="020B0503020204020204" pitchFamily="34" charset="-122"/>
                <a:sym typeface="Arial" panose="020B0604020202020204" pitchFamily="34" charset="0"/>
              </a:rPr>
              <a:t>;</a:t>
            </a:r>
          </a:p>
          <a:p>
            <a:r>
              <a:rPr lang="en-US" altLang="zh-CN" sz="1050" i="1" dirty="0">
                <a:solidFill>
                  <a:srgbClr val="4B3C29"/>
                </a:solidFill>
                <a:ea typeface="微软雅黑" panose="020B0503020204020204" pitchFamily="34" charset="-122"/>
                <a:sym typeface="Arial" panose="020B0604020202020204" pitchFamily="34" charset="0"/>
              </a:rPr>
              <a:t> 2.</a:t>
            </a:r>
            <a:r>
              <a:rPr lang="zh-CN" altLang="en-US" sz="1050" i="1" dirty="0">
                <a:solidFill>
                  <a:srgbClr val="4B3C29"/>
                </a:solidFill>
                <a:ea typeface="微软雅黑" panose="020B0503020204020204" pitchFamily="34" charset="-122"/>
                <a:sym typeface="Arial" panose="020B0604020202020204" pitchFamily="34" charset="0"/>
              </a:rPr>
              <a:t>来自于每笔移动支付业务的利润分成</a:t>
            </a:r>
            <a:r>
              <a:rPr lang="en-US" altLang="zh-CN" sz="1050" i="1" dirty="0">
                <a:solidFill>
                  <a:srgbClr val="4B3C29"/>
                </a:solidFill>
                <a:ea typeface="微软雅黑" panose="020B0503020204020204" pitchFamily="34" charset="-122"/>
                <a:sym typeface="Arial" panose="020B0604020202020204" pitchFamily="34" charset="0"/>
              </a:rPr>
              <a:t>; </a:t>
            </a:r>
          </a:p>
          <a:p>
            <a:r>
              <a:rPr lang="en-US" altLang="zh-CN" sz="1050" i="1" dirty="0">
                <a:solidFill>
                  <a:srgbClr val="4B3C29"/>
                </a:solidFill>
                <a:ea typeface="微软雅黑" panose="020B0503020204020204" pitchFamily="34" charset="-122"/>
                <a:sym typeface="Arial" panose="020B0604020202020204" pitchFamily="34" charset="0"/>
              </a:rPr>
              <a:t>3.</a:t>
            </a:r>
            <a:r>
              <a:rPr lang="zh-CN" altLang="en-US" sz="1050" i="1" dirty="0">
                <a:solidFill>
                  <a:srgbClr val="4B3C29"/>
                </a:solidFill>
                <a:ea typeface="微软雅黑" panose="020B0503020204020204" pitchFamily="34" charset="-122"/>
                <a:sym typeface="Arial" panose="020B0604020202020204" pitchFamily="34" charset="0"/>
              </a:rPr>
              <a:t>通过移动支付业务，能够激活银行卡的使用</a:t>
            </a:r>
            <a:r>
              <a:rPr lang="en-US" altLang="zh-CN" sz="1050" i="1" dirty="0">
                <a:solidFill>
                  <a:srgbClr val="4B3C29"/>
                </a:solidFill>
                <a:ea typeface="微软雅黑" panose="020B0503020204020204" pitchFamily="34" charset="-122"/>
                <a:sym typeface="Arial" panose="020B0604020202020204" pitchFamily="34" charset="0"/>
              </a:rPr>
              <a:t>; </a:t>
            </a:r>
          </a:p>
          <a:p>
            <a:r>
              <a:rPr lang="en-US" altLang="zh-CN" sz="1050" i="1" dirty="0">
                <a:solidFill>
                  <a:srgbClr val="4B3C29"/>
                </a:solidFill>
                <a:ea typeface="微软雅黑" panose="020B0503020204020204" pitchFamily="34" charset="-122"/>
                <a:sym typeface="Arial" panose="020B0604020202020204" pitchFamily="34" charset="0"/>
              </a:rPr>
              <a:t>4.</a:t>
            </a:r>
            <a:r>
              <a:rPr lang="zh-CN" altLang="en-US" sz="1050" i="1" dirty="0">
                <a:solidFill>
                  <a:srgbClr val="4B3C29"/>
                </a:solidFill>
                <a:ea typeface="微软雅黑" panose="020B0503020204020204" pitchFamily="34" charset="-122"/>
                <a:sym typeface="Arial" panose="020B0604020202020204" pitchFamily="34" charset="0"/>
              </a:rPr>
              <a:t>有助于巩固和拓展用户群，提高银行的市场竞争力。</a:t>
            </a:r>
            <a:endParaRPr lang="en-US" altLang="zh-CN" sz="1050" i="1" dirty="0">
              <a:solidFill>
                <a:srgbClr val="4B3C29"/>
              </a:solidFill>
              <a:ea typeface="微软雅黑" panose="020B0503020204020204" pitchFamily="34" charset="-122"/>
              <a:sym typeface="Arial" panose="020B0604020202020204" pitchFamily="34" charset="0"/>
            </a:endParaRPr>
          </a:p>
        </p:txBody>
      </p:sp>
      <p:sp>
        <p:nvSpPr>
          <p:cNvPr id="65" name="TextBox 50"/>
          <p:cNvSpPr>
            <a:spLocks noChangeArrowheads="1"/>
          </p:cNvSpPr>
          <p:nvPr/>
        </p:nvSpPr>
        <p:spPr bwMode="auto">
          <a:xfrm flipH="1">
            <a:off x="260165" y="1999827"/>
            <a:ext cx="1459295"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050" i="1" dirty="0">
                <a:solidFill>
                  <a:srgbClr val="4B3C29"/>
                </a:solidFill>
                <a:ea typeface="微软雅黑" panose="020B0503020204020204" pitchFamily="34" charset="-122"/>
                <a:sym typeface="Arial" panose="020B0604020202020204" pitchFamily="34" charset="0"/>
              </a:rPr>
              <a:t>商业银行作为与用户手机号码关联的银行账户的管理者，银行需要为移动支付平台建立一套完整、灵活的安全体系，从而保证用户支付过程的安全通畅。</a:t>
            </a:r>
            <a:endParaRPr lang="en-US" altLang="zh-CN" sz="1050" b="1" i="1" dirty="0">
              <a:solidFill>
                <a:srgbClr val="4B3C29"/>
              </a:solidFill>
              <a:ea typeface="微软雅黑" panose="020B0503020204020204" pitchFamily="34" charset="-122"/>
              <a:sym typeface="Arial" panose="020B0604020202020204" pitchFamily="34" charset="0"/>
            </a:endParaRPr>
          </a:p>
        </p:txBody>
      </p:sp>
      <p:sp>
        <p:nvSpPr>
          <p:cNvPr id="66" name="TextBox 51"/>
          <p:cNvSpPr>
            <a:spLocks noChangeArrowheads="1"/>
          </p:cNvSpPr>
          <p:nvPr/>
        </p:nvSpPr>
        <p:spPr bwMode="auto">
          <a:xfrm flipH="1">
            <a:off x="4994557" y="5256691"/>
            <a:ext cx="3330655"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050" b="1" i="1" dirty="0">
                <a:solidFill>
                  <a:srgbClr val="4B3C29"/>
                </a:solidFill>
                <a:ea typeface="微软雅黑" panose="020B0503020204020204" pitchFamily="34" charset="-122"/>
                <a:sym typeface="Arial" panose="020B0604020202020204" pitchFamily="34" charset="0"/>
              </a:rPr>
              <a:t>1.</a:t>
            </a:r>
            <a:r>
              <a:rPr lang="zh-CN" altLang="en-US" sz="1050" b="1" i="1" dirty="0">
                <a:solidFill>
                  <a:srgbClr val="4B3C29"/>
                </a:solidFill>
                <a:ea typeface="微软雅黑" panose="020B0503020204020204" pitchFamily="34" charset="-122"/>
                <a:sym typeface="Arial" panose="020B0604020202020204" pitchFamily="34" charset="0"/>
              </a:rPr>
              <a:t>移动端发力不足</a:t>
            </a:r>
            <a:endParaRPr lang="en-US" altLang="zh-CN" sz="1050" b="1" i="1" dirty="0">
              <a:solidFill>
                <a:srgbClr val="4B3C29"/>
              </a:solidFill>
              <a:ea typeface="微软雅黑" panose="020B0503020204020204" pitchFamily="34" charset="-122"/>
              <a:sym typeface="Arial" panose="020B0604020202020204" pitchFamily="34" charset="0"/>
            </a:endParaRPr>
          </a:p>
          <a:p>
            <a:r>
              <a:rPr lang="en-US" altLang="zh-CN" sz="1050" b="1" i="1" dirty="0">
                <a:solidFill>
                  <a:srgbClr val="4B3C29"/>
                </a:solidFill>
                <a:ea typeface="微软雅黑" panose="020B0503020204020204" pitchFamily="34" charset="-122"/>
                <a:sym typeface="Arial" panose="020B0604020202020204" pitchFamily="34" charset="0"/>
              </a:rPr>
              <a:t>2.</a:t>
            </a:r>
            <a:r>
              <a:rPr lang="zh-CN" altLang="en-US" sz="1050" b="1" i="1" dirty="0">
                <a:solidFill>
                  <a:srgbClr val="4B3C29"/>
                </a:solidFill>
                <a:ea typeface="微软雅黑" panose="020B0503020204020204" pitchFamily="34" charset="-122"/>
                <a:sym typeface="Arial" panose="020B0604020202020204" pitchFamily="34" charset="0"/>
              </a:rPr>
              <a:t>第三方侵占市场份额</a:t>
            </a:r>
            <a:endParaRPr lang="en-US" altLang="zh-CN" sz="1050" b="1" i="1" dirty="0">
              <a:solidFill>
                <a:srgbClr val="4B3C29"/>
              </a:solidFill>
              <a:ea typeface="微软雅黑" panose="020B0503020204020204" pitchFamily="34" charset="-122"/>
              <a:sym typeface="Arial" panose="020B0604020202020204" pitchFamily="34" charset="0"/>
            </a:endParaRPr>
          </a:p>
        </p:txBody>
      </p:sp>
      <p:cxnSp>
        <p:nvCxnSpPr>
          <p:cNvPr id="5" name="直接箭头连接符 4"/>
          <p:cNvCxnSpPr/>
          <p:nvPr/>
        </p:nvCxnSpPr>
        <p:spPr>
          <a:xfrm>
            <a:off x="5800989" y="2758910"/>
            <a:ext cx="1021748" cy="961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788044" y="3637034"/>
            <a:ext cx="1339196" cy="415498"/>
          </a:xfrm>
          <a:prstGeom prst="rect">
            <a:avLst/>
          </a:prstGeom>
          <a:noFill/>
        </p:spPr>
        <p:txBody>
          <a:bodyPr wrap="square" rtlCol="0">
            <a:spAutoFit/>
          </a:bodyPr>
          <a:lstStyle/>
          <a:p>
            <a:r>
              <a:rPr lang="zh-CN" altLang="en-US" sz="1050" dirty="0">
                <a:solidFill>
                  <a:srgbClr val="FF0000"/>
                </a:solidFill>
                <a:latin typeface="幼圆" panose="02010509060101010101" pitchFamily="49" charset="-122"/>
                <a:ea typeface="幼圆" panose="02010509060101010101" pitchFamily="49" charset="-122"/>
              </a:rPr>
              <a:t>专指在移动支付业务中的盈利</a:t>
            </a:r>
          </a:p>
        </p:txBody>
      </p:sp>
    </p:spTree>
    <p:extLst>
      <p:ext uri="{BB962C8B-B14F-4D97-AF65-F5344CB8AC3E}">
        <p14:creationId xmlns="" xmlns:p14="http://schemas.microsoft.com/office/powerpoint/2010/main" val="1006151850"/>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a:xfrm>
            <a:off x="119741" y="922467"/>
            <a:ext cx="2977480" cy="923330"/>
            <a:chOff x="0" y="174039"/>
            <a:chExt cx="3969973" cy="1231106"/>
          </a:xfrm>
        </p:grpSpPr>
        <p:sp>
          <p:nvSpPr>
            <p:cNvPr id="35" name="文本框 34"/>
            <p:cNvSpPr txBox="1"/>
            <p:nvPr/>
          </p:nvSpPr>
          <p:spPr>
            <a:xfrm>
              <a:off x="267877" y="174039"/>
              <a:ext cx="3702096" cy="1231106"/>
            </a:xfrm>
            <a:prstGeom prst="rect">
              <a:avLst/>
            </a:prstGeom>
            <a:noFill/>
          </p:spPr>
          <p:txBody>
            <a:bodyPr wrap="square" rtlCol="0">
              <a:spAutoFit/>
            </a:bodyPr>
            <a:lstStyle/>
            <a:p>
              <a:r>
                <a:rPr lang="zh-CN" altLang="en-US" sz="2700" b="1" spc="225" dirty="0">
                  <a:solidFill>
                    <a:srgbClr val="B2D234"/>
                  </a:solidFill>
                  <a:latin typeface="微软雅黑" panose="020B0503020204020204" pitchFamily="34" charset="-122"/>
                  <a:ea typeface="微软雅黑" panose="020B0503020204020204" pitchFamily="34" charset="-122"/>
                </a:rPr>
                <a:t>第三方支付机构</a:t>
              </a:r>
              <a:endParaRPr lang="zh-HK" altLang="en-US" sz="2700" b="1" spc="225" dirty="0">
                <a:solidFill>
                  <a:srgbClr val="B2D234"/>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3608021" cy="430886"/>
            </a:xfrm>
            <a:prstGeom prst="rect">
              <a:avLst/>
            </a:prstGeom>
            <a:noFill/>
          </p:spPr>
          <p:txBody>
            <a:bodyPr wrap="square" rtlCol="0">
              <a:spAutoFit/>
            </a:bodyPr>
            <a:lstStyle/>
            <a:p>
              <a:pPr algn="ctr"/>
              <a:r>
                <a:rPr lang="zh-CN" altLang="en-US" sz="1500" b="1" spc="225" dirty="0">
                  <a:solidFill>
                    <a:srgbClr val="485766"/>
                  </a:solidFill>
                  <a:latin typeface="微软雅黑" panose="020B0503020204020204" pitchFamily="34" charset="-122"/>
                  <a:ea typeface="微软雅黑" panose="020B0503020204020204" pitchFamily="34" charset="-122"/>
                </a:rPr>
                <a:t>衔接银行和运营商</a:t>
              </a:r>
            </a:p>
          </p:txBody>
        </p:sp>
        <p:sp>
          <p:nvSpPr>
            <p:cNvPr id="37" name="矩形 36"/>
            <p:cNvSpPr/>
            <p:nvPr/>
          </p:nvSpPr>
          <p:spPr>
            <a:xfrm>
              <a:off x="0" y="260350"/>
              <a:ext cx="201202" cy="831850"/>
            </a:xfrm>
            <a:prstGeom prst="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sp>
        <p:nvSpPr>
          <p:cNvPr id="10" name="文本框 9"/>
          <p:cNvSpPr txBox="1"/>
          <p:nvPr/>
        </p:nvSpPr>
        <p:spPr>
          <a:xfrm>
            <a:off x="3559132" y="1611087"/>
            <a:ext cx="2285360" cy="415498"/>
          </a:xfrm>
          <a:prstGeom prst="rect">
            <a:avLst/>
          </a:prstGeom>
          <a:noFill/>
        </p:spPr>
        <p:txBody>
          <a:bodyPr wrap="square" rtlCol="0">
            <a:spAutoFit/>
          </a:bodyPr>
          <a:lstStyle/>
          <a:p>
            <a:pPr algn="ctr"/>
            <a:endParaRPr lang="zh-HK" altLang="en-US" sz="2100" b="1" spc="225" dirty="0">
              <a:solidFill>
                <a:srgbClr val="485766"/>
              </a:solidFill>
              <a:latin typeface="微软雅黑" panose="020B0503020204020204" pitchFamily="34" charset="-122"/>
              <a:ea typeface="微软雅黑" panose="020B0503020204020204" pitchFamily="34" charset="-122"/>
            </a:endParaRPr>
          </a:p>
        </p:txBody>
      </p:sp>
      <p:pic>
        <p:nvPicPr>
          <p:cNvPr id="11" name="图片 1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436395">
            <a:off x="3100704" y="2263772"/>
            <a:ext cx="2391751" cy="1942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图片 1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280502">
            <a:off x="1004035" y="2230703"/>
            <a:ext cx="2391751" cy="1942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1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405224">
            <a:off x="5187797" y="2242359"/>
            <a:ext cx="2391752" cy="1941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7"/>
          <p:cNvSpPr>
            <a:spLocks noChangeArrowheads="1"/>
          </p:cNvSpPr>
          <p:nvPr/>
        </p:nvSpPr>
        <p:spPr bwMode="auto">
          <a:xfrm>
            <a:off x="1838277" y="4034445"/>
            <a:ext cx="1693805"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2100" b="1" i="1" dirty="0">
                <a:solidFill>
                  <a:srgbClr val="D09E00"/>
                </a:solidFill>
                <a:latin typeface="Adidas Unity" pitchFamily="2" charset="0"/>
                <a:ea typeface="微软雅黑" panose="020B0503020204020204" pitchFamily="34" charset="-122"/>
                <a:sym typeface="Times New Roman" panose="02020603050405020304" pitchFamily="18" charset="0"/>
              </a:rPr>
              <a:t>01</a:t>
            </a:r>
            <a:endParaRPr lang="zh-CN" altLang="en-US" sz="2100" b="1" i="1" dirty="0">
              <a:solidFill>
                <a:srgbClr val="D09E00"/>
              </a:solidFill>
              <a:latin typeface="Adidas Unity" pitchFamily="2" charset="0"/>
              <a:ea typeface="微软雅黑" panose="020B0503020204020204" pitchFamily="34" charset="-122"/>
              <a:sym typeface="Times New Roman" panose="02020603050405020304" pitchFamily="18" charset="0"/>
            </a:endParaRPr>
          </a:p>
        </p:txBody>
      </p:sp>
      <p:sp>
        <p:nvSpPr>
          <p:cNvPr id="15" name="TextBox 18"/>
          <p:cNvSpPr>
            <a:spLocks noChangeArrowheads="1"/>
          </p:cNvSpPr>
          <p:nvPr/>
        </p:nvSpPr>
        <p:spPr bwMode="auto">
          <a:xfrm flipH="1">
            <a:off x="1271897" y="4247058"/>
            <a:ext cx="1825324"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050" i="1" dirty="0">
                <a:solidFill>
                  <a:srgbClr val="4B3C29"/>
                </a:solidFill>
                <a:ea typeface="微软雅黑" panose="020B0503020204020204" pitchFamily="34" charset="-122"/>
                <a:sym typeface="Arial" panose="020B0604020202020204" pitchFamily="34" charset="0"/>
              </a:rPr>
              <a:t>作为银行和运营商之间的衔接环节，独立的第三方支付企业具有整合移动运营商和银行等各方面资源并协调各方面关系的能力，能为手机用户提供丰富的移动支付业务，吸引用户为应用业务支付各种费用。</a:t>
            </a:r>
            <a:endParaRPr lang="en-US" altLang="zh-CN" sz="1050" i="1" dirty="0">
              <a:solidFill>
                <a:srgbClr val="4B3C29"/>
              </a:solidFill>
              <a:ea typeface="微软雅黑" panose="020B0503020204020204" pitchFamily="34" charset="-122"/>
              <a:sym typeface="Arial" panose="020B0604020202020204" pitchFamily="34" charset="0"/>
            </a:endParaRPr>
          </a:p>
        </p:txBody>
      </p:sp>
      <p:sp>
        <p:nvSpPr>
          <p:cNvPr id="16" name="TextBox 19"/>
          <p:cNvSpPr>
            <a:spLocks noChangeArrowheads="1"/>
          </p:cNvSpPr>
          <p:nvPr/>
        </p:nvSpPr>
        <p:spPr bwMode="auto">
          <a:xfrm>
            <a:off x="3944493" y="4034445"/>
            <a:ext cx="1693805"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2100" b="1" i="1" dirty="0">
                <a:solidFill>
                  <a:srgbClr val="76923C"/>
                </a:solidFill>
                <a:latin typeface="Adidas Unity" pitchFamily="2" charset="0"/>
                <a:ea typeface="微软雅黑" panose="020B0503020204020204" pitchFamily="34" charset="-122"/>
                <a:sym typeface="Times New Roman" panose="02020603050405020304" pitchFamily="18" charset="0"/>
              </a:rPr>
              <a:t>02</a:t>
            </a:r>
            <a:endParaRPr lang="zh-CN" altLang="en-US" sz="2100" b="1" i="1" dirty="0">
              <a:solidFill>
                <a:srgbClr val="76923C"/>
              </a:solidFill>
              <a:latin typeface="Adidas Unity" pitchFamily="2" charset="0"/>
              <a:ea typeface="微软雅黑" panose="020B0503020204020204" pitchFamily="34" charset="-122"/>
              <a:sym typeface="Times New Roman" panose="02020603050405020304" pitchFamily="18" charset="0"/>
            </a:endParaRPr>
          </a:p>
        </p:txBody>
      </p:sp>
      <p:sp>
        <p:nvSpPr>
          <p:cNvPr id="17" name="TextBox 20"/>
          <p:cNvSpPr>
            <a:spLocks noChangeArrowheads="1"/>
          </p:cNvSpPr>
          <p:nvPr/>
        </p:nvSpPr>
        <p:spPr bwMode="auto">
          <a:xfrm flipH="1">
            <a:off x="3868292" y="4345197"/>
            <a:ext cx="1825324" cy="1061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050" i="1" dirty="0">
                <a:solidFill>
                  <a:srgbClr val="4B3C29"/>
                </a:solidFill>
                <a:ea typeface="微软雅黑" panose="020B0503020204020204" pitchFamily="34" charset="-122"/>
              </a:rPr>
              <a:t>1.</a:t>
            </a:r>
            <a:r>
              <a:rPr lang="zh-CN" altLang="zh-CN" sz="1050" i="1" dirty="0">
                <a:solidFill>
                  <a:srgbClr val="4B3C29"/>
                </a:solidFill>
                <a:ea typeface="微软雅黑" panose="020B0503020204020204" pitchFamily="34" charset="-122"/>
              </a:rPr>
              <a:t>向移动运营商、银行和商户收取设备和技术使用许可费</a:t>
            </a:r>
            <a:r>
              <a:rPr lang="en-US" altLang="zh-CN" sz="1050" i="1" dirty="0">
                <a:solidFill>
                  <a:srgbClr val="4B3C29"/>
                </a:solidFill>
                <a:ea typeface="微软雅黑" panose="020B0503020204020204" pitchFamily="34" charset="-122"/>
              </a:rPr>
              <a:t>; </a:t>
            </a:r>
          </a:p>
          <a:p>
            <a:r>
              <a:rPr lang="en-US" altLang="zh-CN" sz="1050" i="1" dirty="0">
                <a:solidFill>
                  <a:srgbClr val="4B3C29"/>
                </a:solidFill>
                <a:ea typeface="微软雅黑" panose="020B0503020204020204" pitchFamily="34" charset="-122"/>
              </a:rPr>
              <a:t>2.</a:t>
            </a:r>
            <a:r>
              <a:rPr lang="zh-CN" altLang="zh-CN" sz="1050" i="1" dirty="0">
                <a:solidFill>
                  <a:srgbClr val="4B3C29"/>
                </a:solidFill>
                <a:ea typeface="微软雅黑" panose="020B0503020204020204" pitchFamily="34" charset="-122"/>
              </a:rPr>
              <a:t>从移动运营商处提取签约用户使用移动支付业务的佣金。</a:t>
            </a:r>
            <a:endParaRPr lang="en-US" altLang="zh-CN" sz="1050" i="1" dirty="0">
              <a:solidFill>
                <a:srgbClr val="4B3C29"/>
              </a:solidFill>
              <a:ea typeface="微软雅黑" panose="020B0503020204020204" pitchFamily="34" charset="-122"/>
              <a:sym typeface="Arial" panose="020B0604020202020204" pitchFamily="34" charset="0"/>
            </a:endParaRPr>
          </a:p>
        </p:txBody>
      </p:sp>
      <p:sp>
        <p:nvSpPr>
          <p:cNvPr id="18" name="TextBox 21"/>
          <p:cNvSpPr>
            <a:spLocks noChangeArrowheads="1"/>
          </p:cNvSpPr>
          <p:nvPr/>
        </p:nvSpPr>
        <p:spPr bwMode="auto">
          <a:xfrm>
            <a:off x="6050708" y="4034445"/>
            <a:ext cx="1693805" cy="35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2100" b="1" i="1" dirty="0">
                <a:solidFill>
                  <a:srgbClr val="595959"/>
                </a:solidFill>
                <a:latin typeface="Adidas Unity" pitchFamily="2" charset="0"/>
                <a:ea typeface="微软雅黑" panose="020B0503020204020204" pitchFamily="34" charset="-122"/>
                <a:sym typeface="Times New Roman" panose="02020603050405020304" pitchFamily="18" charset="0"/>
              </a:rPr>
              <a:t>03</a:t>
            </a:r>
            <a:endParaRPr lang="zh-CN" altLang="en-US" sz="2100" b="1" i="1" dirty="0">
              <a:solidFill>
                <a:srgbClr val="595959"/>
              </a:solidFill>
              <a:latin typeface="Adidas Unity" pitchFamily="2" charset="0"/>
              <a:ea typeface="微软雅黑" panose="020B0503020204020204" pitchFamily="34" charset="-122"/>
              <a:sym typeface="Times New Roman" panose="02020603050405020304" pitchFamily="18" charset="0"/>
            </a:endParaRPr>
          </a:p>
        </p:txBody>
      </p:sp>
      <p:sp>
        <p:nvSpPr>
          <p:cNvPr id="19" name="TextBox 22"/>
          <p:cNvSpPr>
            <a:spLocks noChangeArrowheads="1"/>
          </p:cNvSpPr>
          <p:nvPr/>
        </p:nvSpPr>
        <p:spPr bwMode="auto">
          <a:xfrm flipH="1">
            <a:off x="5974507" y="4345197"/>
            <a:ext cx="2037879"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050" i="1" dirty="0">
                <a:solidFill>
                  <a:srgbClr val="4B3C29"/>
                </a:solidFill>
                <a:ea typeface="微软雅黑" panose="020B0503020204020204" pitchFamily="34" charset="-122"/>
                <a:sym typeface="Arial" panose="020B0604020202020204" pitchFamily="34" charset="0"/>
              </a:rPr>
              <a:t>1.</a:t>
            </a:r>
            <a:r>
              <a:rPr lang="zh-CN" altLang="en-US" sz="1050" i="1" dirty="0">
                <a:solidFill>
                  <a:srgbClr val="4B3C29"/>
                </a:solidFill>
                <a:ea typeface="微软雅黑" panose="020B0503020204020204" pitchFamily="34" charset="-122"/>
                <a:sym typeface="Arial" panose="020B0604020202020204" pitchFamily="34" charset="0"/>
              </a:rPr>
              <a:t>央行监管力度加强，“两限”</a:t>
            </a:r>
            <a:endParaRPr lang="en-US" altLang="zh-CN" sz="1050" i="1" dirty="0">
              <a:solidFill>
                <a:srgbClr val="4B3C29"/>
              </a:solidFill>
              <a:ea typeface="微软雅黑" panose="020B0503020204020204" pitchFamily="34" charset="-122"/>
              <a:sym typeface="Arial" panose="020B0604020202020204" pitchFamily="34" charset="0"/>
            </a:endParaRPr>
          </a:p>
          <a:p>
            <a:r>
              <a:rPr lang="en-US" altLang="zh-CN" sz="1050" i="1" dirty="0">
                <a:solidFill>
                  <a:srgbClr val="4B3C29"/>
                </a:solidFill>
                <a:ea typeface="微软雅黑" panose="020B0503020204020204" pitchFamily="34" charset="-122"/>
                <a:sym typeface="Arial" panose="020B0604020202020204" pitchFamily="34" charset="0"/>
              </a:rPr>
              <a:t>2.</a:t>
            </a:r>
            <a:r>
              <a:rPr lang="zh-CN" altLang="en-US" sz="1050" i="1" dirty="0">
                <a:solidFill>
                  <a:srgbClr val="4B3C29"/>
                </a:solidFill>
                <a:ea typeface="微软雅黑" panose="020B0503020204020204" pitchFamily="34" charset="-122"/>
                <a:sym typeface="Arial" panose="020B0604020202020204" pitchFamily="34" charset="0"/>
              </a:rPr>
              <a:t>鱼龙混杂，负面影响大</a:t>
            </a:r>
            <a:endParaRPr lang="en-US" altLang="zh-CN" sz="1050" i="1" dirty="0">
              <a:solidFill>
                <a:srgbClr val="4B3C29"/>
              </a:solidFill>
              <a:ea typeface="微软雅黑" panose="020B0503020204020204" pitchFamily="34" charset="-122"/>
              <a:sym typeface="Arial" panose="020B0604020202020204" pitchFamily="34" charset="0"/>
            </a:endParaRPr>
          </a:p>
          <a:p>
            <a:r>
              <a:rPr lang="en-US" altLang="zh-CN" sz="1050" i="1" dirty="0">
                <a:solidFill>
                  <a:srgbClr val="4B3C29"/>
                </a:solidFill>
                <a:ea typeface="微软雅黑" panose="020B0503020204020204" pitchFamily="34" charset="-122"/>
                <a:sym typeface="Arial" panose="020B0604020202020204" pitchFamily="34" charset="0"/>
              </a:rPr>
              <a:t>3.</a:t>
            </a:r>
            <a:r>
              <a:rPr lang="zh-CN" altLang="en-US" sz="1050" i="1" dirty="0">
                <a:solidFill>
                  <a:srgbClr val="4B3C29"/>
                </a:solidFill>
                <a:ea typeface="微软雅黑" panose="020B0503020204020204" pitchFamily="34" charset="-122"/>
                <a:sym typeface="Arial" panose="020B0604020202020204" pitchFamily="34" charset="0"/>
              </a:rPr>
              <a:t>一家独大，不利于未来发展</a:t>
            </a:r>
            <a:endParaRPr lang="en-US" altLang="zh-CN" sz="1050" i="1" dirty="0">
              <a:solidFill>
                <a:srgbClr val="4B3C29"/>
              </a:solidFill>
              <a:ea typeface="微软雅黑" panose="020B0503020204020204" pitchFamily="34" charset="-122"/>
              <a:sym typeface="Arial" panose="020B0604020202020204" pitchFamily="34" charset="0"/>
            </a:endParaRPr>
          </a:p>
        </p:txBody>
      </p:sp>
      <p:sp>
        <p:nvSpPr>
          <p:cNvPr id="20" name="TextBox 23"/>
          <p:cNvSpPr>
            <a:spLocks noChangeArrowheads="1"/>
          </p:cNvSpPr>
          <p:nvPr/>
        </p:nvSpPr>
        <p:spPr bwMode="auto">
          <a:xfrm>
            <a:off x="1669209" y="2544972"/>
            <a:ext cx="1086692"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700" b="1" i="1" dirty="0">
                <a:solidFill>
                  <a:srgbClr val="D09E00"/>
                </a:solidFill>
                <a:latin typeface="Adidas Unity" pitchFamily="2" charset="0"/>
                <a:ea typeface="微软雅黑" panose="020B0503020204020204" pitchFamily="34" charset="-122"/>
                <a:sym typeface="Times New Roman" panose="02020603050405020304" pitchFamily="18" charset="0"/>
              </a:rPr>
              <a:t>职能</a:t>
            </a:r>
          </a:p>
        </p:txBody>
      </p:sp>
      <p:sp>
        <p:nvSpPr>
          <p:cNvPr id="21" name="TextBox 24"/>
          <p:cNvSpPr>
            <a:spLocks noChangeArrowheads="1"/>
          </p:cNvSpPr>
          <p:nvPr/>
        </p:nvSpPr>
        <p:spPr bwMode="auto">
          <a:xfrm>
            <a:off x="3668268" y="2530685"/>
            <a:ext cx="1086692"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700" b="1" i="1" dirty="0">
                <a:solidFill>
                  <a:srgbClr val="76923C"/>
                </a:solidFill>
                <a:latin typeface="Adidas Unity" pitchFamily="2" charset="0"/>
                <a:ea typeface="微软雅黑" panose="020B0503020204020204" pitchFamily="34" charset="-122"/>
                <a:sym typeface="Times New Roman" panose="02020603050405020304" pitchFamily="18" charset="0"/>
              </a:rPr>
              <a:t>盈利</a:t>
            </a:r>
          </a:p>
        </p:txBody>
      </p:sp>
      <p:sp>
        <p:nvSpPr>
          <p:cNvPr id="22" name="TextBox 25"/>
          <p:cNvSpPr>
            <a:spLocks noChangeArrowheads="1"/>
          </p:cNvSpPr>
          <p:nvPr/>
        </p:nvSpPr>
        <p:spPr bwMode="auto">
          <a:xfrm>
            <a:off x="5835205" y="2530685"/>
            <a:ext cx="1086692"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700" b="1" i="1" dirty="0">
                <a:solidFill>
                  <a:srgbClr val="595959"/>
                </a:solidFill>
                <a:latin typeface="Adidas Unity" pitchFamily="2" charset="0"/>
                <a:ea typeface="微软雅黑" panose="020B0503020204020204" pitchFamily="34" charset="-122"/>
                <a:sym typeface="Times New Roman" panose="02020603050405020304" pitchFamily="18" charset="0"/>
              </a:rPr>
              <a:t>困境</a:t>
            </a:r>
          </a:p>
        </p:txBody>
      </p:sp>
    </p:spTree>
    <p:extLst>
      <p:ext uri="{BB962C8B-B14F-4D97-AF65-F5344CB8AC3E}">
        <p14:creationId xmlns="" xmlns:p14="http://schemas.microsoft.com/office/powerpoint/2010/main" val="2236803165"/>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a:xfrm>
            <a:off x="119740" y="922467"/>
            <a:ext cx="2583119" cy="711703"/>
            <a:chOff x="0" y="174039"/>
            <a:chExt cx="3444158" cy="948937"/>
          </a:xfrm>
        </p:grpSpPr>
        <p:sp>
          <p:nvSpPr>
            <p:cNvPr id="35" name="文本框 34"/>
            <p:cNvSpPr txBox="1"/>
            <p:nvPr/>
          </p:nvSpPr>
          <p:spPr>
            <a:xfrm>
              <a:off x="267877" y="174039"/>
              <a:ext cx="3176281" cy="677108"/>
            </a:xfrm>
            <a:prstGeom prst="rect">
              <a:avLst/>
            </a:prstGeom>
            <a:noFill/>
          </p:spPr>
          <p:txBody>
            <a:bodyPr wrap="square" rtlCol="0">
              <a:spAutoFit/>
            </a:bodyPr>
            <a:lstStyle/>
            <a:p>
              <a:r>
                <a:rPr lang="zh-CN" altLang="en-US" sz="2700" b="1" spc="225" dirty="0">
                  <a:solidFill>
                    <a:srgbClr val="B2D234"/>
                  </a:solidFill>
                  <a:latin typeface="微软雅黑" panose="020B0503020204020204" pitchFamily="34" charset="-122"/>
                  <a:ea typeface="微软雅黑" panose="020B0503020204020204" pitchFamily="34" charset="-122"/>
                </a:rPr>
                <a:t>通讯运营商</a:t>
              </a:r>
              <a:endParaRPr lang="zh-HK" altLang="en-US" sz="2700" b="1" spc="225" dirty="0">
                <a:solidFill>
                  <a:srgbClr val="B2D234"/>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00601" y="692089"/>
              <a:ext cx="3176281" cy="430887"/>
            </a:xfrm>
            <a:prstGeom prst="rect">
              <a:avLst/>
            </a:prstGeom>
            <a:noFill/>
          </p:spPr>
          <p:txBody>
            <a:bodyPr wrap="square" rtlCol="0">
              <a:spAutoFit/>
            </a:bodyPr>
            <a:lstStyle/>
            <a:p>
              <a:pPr algn="ctr"/>
              <a:r>
                <a:rPr lang="zh-CN" altLang="en-US" sz="1500" b="1" spc="225" dirty="0">
                  <a:solidFill>
                    <a:srgbClr val="485766"/>
                  </a:solidFill>
                  <a:latin typeface="微软雅黑" panose="020B0503020204020204" pitchFamily="34" charset="-122"/>
                  <a:ea typeface="微软雅黑" panose="020B0503020204020204" pitchFamily="34" charset="-122"/>
                </a:rPr>
                <a:t>网络服务的供应商</a:t>
              </a:r>
              <a:endParaRPr lang="zh-HK" altLang="en-US" sz="1500" b="1" spc="225"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sp>
        <p:nvSpPr>
          <p:cNvPr id="10" name="文本框 9"/>
          <p:cNvSpPr txBox="1"/>
          <p:nvPr/>
        </p:nvSpPr>
        <p:spPr>
          <a:xfrm>
            <a:off x="3559132" y="1611087"/>
            <a:ext cx="2285360" cy="415498"/>
          </a:xfrm>
          <a:prstGeom prst="rect">
            <a:avLst/>
          </a:prstGeom>
          <a:noFill/>
        </p:spPr>
        <p:txBody>
          <a:bodyPr wrap="square" rtlCol="0">
            <a:spAutoFit/>
          </a:bodyPr>
          <a:lstStyle/>
          <a:p>
            <a:pPr algn="ctr"/>
            <a:endParaRPr lang="zh-HK" altLang="en-US" sz="2100" b="1" spc="225" dirty="0">
              <a:solidFill>
                <a:srgbClr val="4857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20320" y="2198065"/>
            <a:ext cx="2538377" cy="2465852"/>
          </a:xfrm>
          <a:prstGeom prst="rect">
            <a:avLst/>
          </a:prstGeom>
        </p:spPr>
      </p:pic>
      <p:pic>
        <p:nvPicPr>
          <p:cNvPr id="11" name="图片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31991" y="2931341"/>
            <a:ext cx="2346817" cy="2319368"/>
          </a:xfrm>
          <a:prstGeom prst="rect">
            <a:avLst/>
          </a:prstGeom>
        </p:spPr>
      </p:pic>
      <p:pic>
        <p:nvPicPr>
          <p:cNvPr id="12" name="图片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758697" y="1601235"/>
            <a:ext cx="2556208" cy="2503886"/>
          </a:xfrm>
          <a:prstGeom prst="rect">
            <a:avLst/>
          </a:prstGeom>
        </p:spPr>
      </p:pic>
      <p:sp>
        <p:nvSpPr>
          <p:cNvPr id="13" name="Oval 65"/>
          <p:cNvSpPr>
            <a:spLocks noChangeArrowheads="1"/>
          </p:cNvSpPr>
          <p:nvPr/>
        </p:nvSpPr>
        <p:spPr bwMode="auto">
          <a:xfrm rot="10800000" flipV="1">
            <a:off x="1029029" y="5250709"/>
            <a:ext cx="2119514" cy="322706"/>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defTabSz="685800" eaLnBrk="1" fontAlgn="auto" hangingPunct="1">
              <a:spcBef>
                <a:spcPts val="0"/>
              </a:spcBef>
              <a:spcAft>
                <a:spcPts val="0"/>
              </a:spcAft>
              <a:defRPr/>
            </a:pPr>
            <a:endParaRPr lang="zh-CN" altLang="en-US" sz="1350" kern="0">
              <a:solidFill>
                <a:sysClr val="windowText" lastClr="000000"/>
              </a:solidFill>
              <a:latin typeface="Arial" pitchFamily="34" charset="0"/>
              <a:ea typeface="宋体"/>
            </a:endParaRPr>
          </a:p>
        </p:txBody>
      </p:sp>
      <p:sp>
        <p:nvSpPr>
          <p:cNvPr id="14" name="Oval 65"/>
          <p:cNvSpPr>
            <a:spLocks noChangeArrowheads="1"/>
          </p:cNvSpPr>
          <p:nvPr/>
        </p:nvSpPr>
        <p:spPr bwMode="auto">
          <a:xfrm rot="10800000" flipV="1">
            <a:off x="3490961" y="4723846"/>
            <a:ext cx="2119514" cy="322706"/>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defTabSz="685800" eaLnBrk="1" fontAlgn="auto" hangingPunct="1">
              <a:spcBef>
                <a:spcPts val="0"/>
              </a:spcBef>
              <a:spcAft>
                <a:spcPts val="0"/>
              </a:spcAft>
              <a:defRPr/>
            </a:pPr>
            <a:endParaRPr lang="zh-CN" altLang="en-US" sz="1350" kern="0">
              <a:solidFill>
                <a:sysClr val="windowText" lastClr="000000"/>
              </a:solidFill>
              <a:latin typeface="Arial" pitchFamily="34" charset="0"/>
              <a:ea typeface="宋体"/>
            </a:endParaRPr>
          </a:p>
        </p:txBody>
      </p:sp>
      <p:sp>
        <p:nvSpPr>
          <p:cNvPr id="15" name="Oval 65"/>
          <p:cNvSpPr>
            <a:spLocks noChangeArrowheads="1"/>
          </p:cNvSpPr>
          <p:nvPr/>
        </p:nvSpPr>
        <p:spPr bwMode="auto">
          <a:xfrm rot="10800000" flipV="1">
            <a:off x="5974573" y="4105120"/>
            <a:ext cx="2119514" cy="322706"/>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defTabSz="685800" eaLnBrk="1" fontAlgn="auto" hangingPunct="1">
              <a:spcBef>
                <a:spcPts val="0"/>
              </a:spcBef>
              <a:spcAft>
                <a:spcPts val="0"/>
              </a:spcAft>
              <a:defRPr/>
            </a:pPr>
            <a:endParaRPr lang="zh-CN" altLang="en-US" sz="1350" kern="0">
              <a:solidFill>
                <a:sysClr val="windowText" lastClr="000000"/>
              </a:solidFill>
              <a:latin typeface="Arial" pitchFamily="34" charset="0"/>
              <a:ea typeface="宋体"/>
            </a:endParaRPr>
          </a:p>
        </p:txBody>
      </p:sp>
      <p:sp>
        <p:nvSpPr>
          <p:cNvPr id="16" name="TextBox 20"/>
          <p:cNvSpPr txBox="1"/>
          <p:nvPr/>
        </p:nvSpPr>
        <p:spPr>
          <a:xfrm>
            <a:off x="872458" y="3380699"/>
            <a:ext cx="1551404"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00" eaLnBrk="1" fontAlgn="auto" hangingPunct="1">
              <a:spcBef>
                <a:spcPts val="0"/>
              </a:spcBef>
              <a:spcAft>
                <a:spcPts val="0"/>
              </a:spcAft>
              <a:defRPr/>
            </a:pPr>
            <a:r>
              <a:rPr lang="zh-CN" altLang="en-US" sz="1800" dirty="0">
                <a:solidFill>
                  <a:srgbClr val="6B3305"/>
                </a:solidFill>
                <a:effectLst>
                  <a:outerShdw dist="38100" dir="5400000" algn="t" rotWithShape="0">
                    <a:sysClr val="window" lastClr="FFFFFF">
                      <a:alpha val="55000"/>
                    </a:sysClr>
                  </a:outerShdw>
                </a:effectLst>
                <a:latin typeface="Adidas Unity" pitchFamily="2" charset="0"/>
                <a:cs typeface="Times New Roman" pitchFamily="18" charset="0"/>
              </a:rPr>
              <a:t>职能</a:t>
            </a:r>
          </a:p>
        </p:txBody>
      </p:sp>
      <p:sp>
        <p:nvSpPr>
          <p:cNvPr id="17" name="TextBox 21"/>
          <p:cNvSpPr txBox="1"/>
          <p:nvPr/>
        </p:nvSpPr>
        <p:spPr>
          <a:xfrm>
            <a:off x="1157594" y="4169390"/>
            <a:ext cx="1695610" cy="2062103"/>
          </a:xfrm>
          <a:prstGeom prst="rect">
            <a:avLst/>
          </a:prstGeom>
          <a:noFill/>
        </p:spPr>
        <p:txBody>
          <a:bodyPr wrap="square" rtlCol="0">
            <a:spAutoFit/>
          </a:bodyPr>
          <a:lstStyle/>
          <a:p>
            <a:pPr lvl="0">
              <a:defRPr/>
            </a:pPr>
            <a:r>
              <a:rPr lang="zh-CN" altLang="zh-CN" sz="1600" i="1" dirty="0">
                <a:solidFill>
                  <a:srgbClr val="4B3C29"/>
                </a:solidFill>
                <a:ea typeface="微软雅黑" panose="020B0503020204020204" pitchFamily="34" charset="-122"/>
              </a:rPr>
              <a:t>提供网络服务的供应商，因为国家在通信管理方面相当严格</a:t>
            </a:r>
            <a:r>
              <a:rPr lang="zh-CN" altLang="en-US" sz="1600" i="1" dirty="0">
                <a:solidFill>
                  <a:srgbClr val="4B3C29"/>
                </a:solidFill>
                <a:ea typeface="微软雅黑" panose="020B0503020204020204" pitchFamily="34" charset="-122"/>
              </a:rPr>
              <a:t>，</a:t>
            </a:r>
            <a:r>
              <a:rPr lang="zh-CN" altLang="zh-CN" sz="1600" i="1" dirty="0">
                <a:solidFill>
                  <a:srgbClr val="4B3C29"/>
                </a:solidFill>
                <a:ea typeface="微软雅黑" panose="020B0503020204020204" pitchFamily="34" charset="-122"/>
              </a:rPr>
              <a:t>只有拥有信息产业部颁发的运营牌照的公司才能架设网络</a:t>
            </a:r>
            <a:r>
              <a:rPr lang="zh-CN" altLang="en-US" sz="1600" i="1" dirty="0">
                <a:solidFill>
                  <a:srgbClr val="4B3C29"/>
                </a:solidFill>
                <a:ea typeface="微软雅黑" panose="020B0503020204020204" pitchFamily="34" charset="-122"/>
              </a:rPr>
              <a:t>。</a:t>
            </a:r>
            <a:r>
              <a:rPr lang="en-US" altLang="zh-CN" sz="1600" i="1" dirty="0">
                <a:solidFill>
                  <a:srgbClr val="4B3C29"/>
                </a:solidFill>
                <a:ea typeface="微软雅黑" panose="020B0503020204020204" pitchFamily="34" charset="-122"/>
              </a:rPr>
              <a:t>. </a:t>
            </a:r>
          </a:p>
        </p:txBody>
      </p:sp>
      <p:sp>
        <p:nvSpPr>
          <p:cNvPr id="19" name="TextBox 23"/>
          <p:cNvSpPr txBox="1"/>
          <p:nvPr/>
        </p:nvSpPr>
        <p:spPr>
          <a:xfrm>
            <a:off x="3652076" y="2888244"/>
            <a:ext cx="1029477" cy="35086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00" eaLnBrk="1" fontAlgn="auto" hangingPunct="1">
              <a:spcBef>
                <a:spcPts val="0"/>
              </a:spcBef>
              <a:spcAft>
                <a:spcPts val="0"/>
              </a:spcAft>
              <a:defRPr/>
            </a:pPr>
            <a:r>
              <a:rPr lang="zh-CN" altLang="en-US" sz="2100" dirty="0">
                <a:solidFill>
                  <a:srgbClr val="4BACC6">
                    <a:lumMod val="50000"/>
                  </a:srgbClr>
                </a:solidFill>
                <a:effectLst>
                  <a:outerShdw dist="38100" dir="5400000" algn="t" rotWithShape="0">
                    <a:sysClr val="window" lastClr="FFFFFF">
                      <a:alpha val="55000"/>
                    </a:sysClr>
                  </a:outerShdw>
                </a:effectLst>
                <a:latin typeface="Adidas Unity" pitchFamily="2" charset="0"/>
                <a:cs typeface="Times New Roman" pitchFamily="18" charset="0"/>
              </a:rPr>
              <a:t>盈利</a:t>
            </a:r>
          </a:p>
        </p:txBody>
      </p:sp>
      <p:sp>
        <p:nvSpPr>
          <p:cNvPr id="20" name="TextBox 24"/>
          <p:cNvSpPr txBox="1"/>
          <p:nvPr/>
        </p:nvSpPr>
        <p:spPr>
          <a:xfrm>
            <a:off x="3203848" y="3717032"/>
            <a:ext cx="2664296" cy="2962349"/>
          </a:xfrm>
          <a:prstGeom prst="rect">
            <a:avLst/>
          </a:prstGeom>
          <a:noFill/>
        </p:spPr>
        <p:txBody>
          <a:bodyPr wrap="square" rtlCol="0">
            <a:spAutoFit/>
          </a:bodyPr>
          <a:lstStyle/>
          <a:p>
            <a:r>
              <a:rPr lang="en-US" altLang="zh-CN" sz="1600" i="1" dirty="0">
                <a:solidFill>
                  <a:srgbClr val="4B3C29"/>
                </a:solidFill>
                <a:ea typeface="微软雅黑" panose="020B0503020204020204" pitchFamily="34" charset="-122"/>
              </a:rPr>
              <a:t>1.</a:t>
            </a:r>
            <a:r>
              <a:rPr lang="zh-CN" altLang="zh-CN" sz="1600" i="1" dirty="0">
                <a:solidFill>
                  <a:srgbClr val="4B3C29"/>
                </a:solidFill>
                <a:ea typeface="微软雅黑" panose="020B0503020204020204" pitchFamily="34" charset="-122"/>
              </a:rPr>
              <a:t>服务提供商的佣金，佣金一般在</a:t>
            </a:r>
            <a:r>
              <a:rPr lang="en-US" altLang="zh-CN" sz="1600" i="1" dirty="0">
                <a:solidFill>
                  <a:srgbClr val="4B3C29"/>
                </a:solidFill>
                <a:ea typeface="微软雅黑" panose="020B0503020204020204" pitchFamily="34" charset="-122"/>
              </a:rPr>
              <a:t> 3%</a:t>
            </a:r>
            <a:r>
              <a:rPr lang="zh-CN" altLang="zh-CN" sz="1600" i="1" dirty="0">
                <a:solidFill>
                  <a:srgbClr val="4B3C29"/>
                </a:solidFill>
                <a:ea typeface="微软雅黑" panose="020B0503020204020204" pitchFamily="34" charset="-122"/>
              </a:rPr>
              <a:t>至</a:t>
            </a:r>
            <a:r>
              <a:rPr lang="en-US" altLang="zh-CN" sz="1600" i="1" dirty="0">
                <a:solidFill>
                  <a:srgbClr val="4B3C29"/>
                </a:solidFill>
                <a:ea typeface="微软雅黑" panose="020B0503020204020204" pitchFamily="34" charset="-122"/>
              </a:rPr>
              <a:t> 20% </a:t>
            </a:r>
            <a:r>
              <a:rPr lang="zh-CN" altLang="zh-CN" sz="1600" i="1" dirty="0">
                <a:solidFill>
                  <a:srgbClr val="4B3C29"/>
                </a:solidFill>
                <a:ea typeface="微软雅黑" panose="020B0503020204020204" pitchFamily="34" charset="-122"/>
              </a:rPr>
              <a:t>之间</a:t>
            </a:r>
            <a:r>
              <a:rPr lang="zh-CN" altLang="en-US" sz="1600" i="1" dirty="0">
                <a:solidFill>
                  <a:srgbClr val="4B3C29"/>
                </a:solidFill>
                <a:ea typeface="微软雅黑" panose="020B0503020204020204" pitchFamily="34" charset="-122"/>
              </a:rPr>
              <a:t>；</a:t>
            </a:r>
            <a:r>
              <a:rPr lang="en-US" altLang="zh-CN" sz="1600" i="1" dirty="0">
                <a:solidFill>
                  <a:srgbClr val="4B3C29"/>
                </a:solidFill>
                <a:ea typeface="微软雅黑" panose="020B0503020204020204" pitchFamily="34" charset="-122"/>
              </a:rPr>
              <a:t>2.</a:t>
            </a:r>
            <a:r>
              <a:rPr lang="zh-CN" altLang="zh-CN" sz="1600" i="1" dirty="0">
                <a:solidFill>
                  <a:srgbClr val="4B3C29"/>
                </a:solidFill>
                <a:ea typeface="微软雅黑" panose="020B0503020204020204" pitchFamily="34" charset="-122"/>
              </a:rPr>
              <a:t>基于语音、</a:t>
            </a:r>
            <a:r>
              <a:rPr lang="en-US" altLang="zh-CN" sz="1600" i="1" dirty="0">
                <a:solidFill>
                  <a:srgbClr val="4B3C29"/>
                </a:solidFill>
                <a:ea typeface="微软雅黑" panose="020B0503020204020204" pitchFamily="34" charset="-122"/>
              </a:rPr>
              <a:t>SMS</a:t>
            </a:r>
            <a:r>
              <a:rPr lang="zh-CN" altLang="zh-CN" sz="1600" i="1" dirty="0">
                <a:solidFill>
                  <a:srgbClr val="4B3C29"/>
                </a:solidFill>
                <a:ea typeface="微软雅黑" panose="020B0503020204020204" pitchFamily="34" charset="-122"/>
              </a:rPr>
              <a:t>、</a:t>
            </a:r>
            <a:r>
              <a:rPr lang="en-US" altLang="zh-CN" sz="1600" i="1" dirty="0">
                <a:solidFill>
                  <a:srgbClr val="4B3C29"/>
                </a:solidFill>
                <a:ea typeface="微软雅黑" panose="020B0503020204020204" pitchFamily="34" charset="-122"/>
              </a:rPr>
              <a:t>WAP </a:t>
            </a:r>
            <a:r>
              <a:rPr lang="zh-CN" altLang="zh-CN" sz="1600" i="1" dirty="0">
                <a:solidFill>
                  <a:srgbClr val="4B3C29"/>
                </a:solidFill>
                <a:ea typeface="微软雅黑" panose="020B0503020204020204" pitchFamily="34" charset="-122"/>
              </a:rPr>
              <a:t>的移动支付业务可带来数据流量收益</a:t>
            </a:r>
            <a:r>
              <a:rPr lang="zh-CN" altLang="en-US" sz="1600" i="1" dirty="0">
                <a:solidFill>
                  <a:srgbClr val="4B3C29"/>
                </a:solidFill>
                <a:ea typeface="微软雅黑" panose="020B0503020204020204" pitchFamily="34" charset="-122"/>
              </a:rPr>
              <a:t>；</a:t>
            </a:r>
            <a:endParaRPr lang="en-US" altLang="zh-CN" sz="1600" i="1" dirty="0">
              <a:solidFill>
                <a:srgbClr val="4B3C29"/>
              </a:solidFill>
              <a:ea typeface="微软雅黑" panose="020B0503020204020204" pitchFamily="34" charset="-122"/>
            </a:endParaRPr>
          </a:p>
          <a:p>
            <a:r>
              <a:rPr lang="en-US" altLang="zh-CN" sz="1600" i="1" dirty="0">
                <a:solidFill>
                  <a:srgbClr val="4B3C29"/>
                </a:solidFill>
                <a:ea typeface="微软雅黑" panose="020B0503020204020204" pitchFamily="34" charset="-122"/>
              </a:rPr>
              <a:t>3.</a:t>
            </a:r>
            <a:r>
              <a:rPr lang="zh-CN" altLang="zh-CN" sz="1600" i="1" dirty="0">
                <a:solidFill>
                  <a:srgbClr val="4B3C29"/>
                </a:solidFill>
                <a:ea typeface="微软雅黑" panose="020B0503020204020204" pitchFamily="34" charset="-122"/>
              </a:rPr>
              <a:t> 刺激用户产生更多的数据业务需求，促进其他移动互联网业务的发展</a:t>
            </a:r>
            <a:r>
              <a:rPr lang="zh-CN" altLang="en-US" sz="1600" i="1" dirty="0">
                <a:solidFill>
                  <a:srgbClr val="4B3C29"/>
                </a:solidFill>
                <a:ea typeface="微软雅黑" panose="020B0503020204020204" pitchFamily="34" charset="-122"/>
              </a:rPr>
              <a:t>；</a:t>
            </a:r>
            <a:endParaRPr lang="en-US" altLang="zh-CN" sz="1600" i="1" dirty="0">
              <a:solidFill>
                <a:srgbClr val="4B3C29"/>
              </a:solidFill>
              <a:ea typeface="微软雅黑" panose="020B0503020204020204" pitchFamily="34" charset="-122"/>
            </a:endParaRPr>
          </a:p>
          <a:p>
            <a:r>
              <a:rPr lang="en-US" altLang="zh-CN" sz="1600" i="1" dirty="0">
                <a:solidFill>
                  <a:srgbClr val="4B3C29"/>
                </a:solidFill>
                <a:ea typeface="微软雅黑" panose="020B0503020204020204" pitchFamily="34" charset="-122"/>
              </a:rPr>
              <a:t>4.</a:t>
            </a:r>
            <a:r>
              <a:rPr lang="zh-CN" altLang="zh-CN" sz="1600" i="1" dirty="0">
                <a:solidFill>
                  <a:srgbClr val="4B3C29"/>
                </a:solidFill>
                <a:ea typeface="微软雅黑" panose="020B0503020204020204" pitchFamily="34" charset="-122"/>
              </a:rPr>
              <a:t>有利于移动运营商稳定现有客户并吸纳新的客户，提高企业竞争力。</a:t>
            </a:r>
          </a:p>
          <a:p>
            <a:r>
              <a:rPr lang="en-US" altLang="zh-CN" sz="1050" dirty="0"/>
              <a:t> </a:t>
            </a:r>
            <a:endParaRPr lang="zh-CN" altLang="zh-CN" sz="1050" dirty="0"/>
          </a:p>
        </p:txBody>
      </p:sp>
      <p:sp>
        <p:nvSpPr>
          <p:cNvPr id="21" name="TextBox 25"/>
          <p:cNvSpPr txBox="1"/>
          <p:nvPr/>
        </p:nvSpPr>
        <p:spPr>
          <a:xfrm>
            <a:off x="6245906" y="2371197"/>
            <a:ext cx="1029477" cy="35086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00" eaLnBrk="1" fontAlgn="auto" hangingPunct="1">
              <a:spcBef>
                <a:spcPts val="0"/>
              </a:spcBef>
              <a:spcAft>
                <a:spcPts val="0"/>
              </a:spcAft>
              <a:defRPr/>
            </a:pPr>
            <a:r>
              <a:rPr lang="zh-CN" altLang="en-US" sz="2100" dirty="0">
                <a:solidFill>
                  <a:srgbClr val="9BBB59">
                    <a:lumMod val="75000"/>
                  </a:srgbClr>
                </a:solidFill>
                <a:effectLst>
                  <a:outerShdw dist="38100" dir="5400000" algn="t" rotWithShape="0">
                    <a:sysClr val="window" lastClr="FFFFFF">
                      <a:alpha val="55000"/>
                    </a:sysClr>
                  </a:outerShdw>
                </a:effectLst>
                <a:latin typeface="Adidas Unity" pitchFamily="2" charset="0"/>
                <a:cs typeface="Times New Roman" pitchFamily="18" charset="0"/>
              </a:rPr>
              <a:t>困境</a:t>
            </a:r>
          </a:p>
        </p:txBody>
      </p:sp>
      <p:sp>
        <p:nvSpPr>
          <p:cNvPr id="22" name="TextBox 26"/>
          <p:cNvSpPr txBox="1"/>
          <p:nvPr/>
        </p:nvSpPr>
        <p:spPr>
          <a:xfrm>
            <a:off x="6424845" y="3474468"/>
            <a:ext cx="1669243" cy="1077218"/>
          </a:xfrm>
          <a:prstGeom prst="rect">
            <a:avLst/>
          </a:prstGeom>
          <a:noFill/>
        </p:spPr>
        <p:txBody>
          <a:bodyPr wrap="square" rtlCol="0">
            <a:spAutoFit/>
          </a:bodyPr>
          <a:lstStyle/>
          <a:p>
            <a:pPr lvl="0">
              <a:defRPr/>
            </a:pPr>
            <a:r>
              <a:rPr lang="en-US" altLang="zh-CN" sz="1600" kern="0" dirty="0">
                <a:solidFill>
                  <a:srgbClr val="4C3A00"/>
                </a:solidFill>
                <a:latin typeface="Arial" pitchFamily="34" charset="0"/>
                <a:ea typeface="微软雅黑" pitchFamily="34" charset="-122"/>
                <a:cs typeface="Arial" pitchFamily="34" charset="0"/>
              </a:rPr>
              <a:t>1.</a:t>
            </a:r>
            <a:r>
              <a:rPr lang="zh-CN" altLang="en-US" sz="1600" kern="0" dirty="0">
                <a:solidFill>
                  <a:srgbClr val="4C3A00"/>
                </a:solidFill>
                <a:latin typeface="Arial" pitchFamily="34" charset="0"/>
                <a:ea typeface="微软雅黑" pitchFamily="34" charset="-122"/>
                <a:cs typeface="Arial" pitchFamily="34" charset="0"/>
              </a:rPr>
              <a:t>传统营收额下降</a:t>
            </a:r>
            <a:endParaRPr lang="en-US" altLang="zh-CN" sz="1600" kern="0" dirty="0">
              <a:solidFill>
                <a:srgbClr val="4C3A00"/>
              </a:solidFill>
              <a:latin typeface="Arial" pitchFamily="34" charset="0"/>
              <a:ea typeface="微软雅黑" pitchFamily="34" charset="-122"/>
              <a:cs typeface="Arial" pitchFamily="34" charset="0"/>
            </a:endParaRPr>
          </a:p>
          <a:p>
            <a:pPr lvl="0">
              <a:defRPr/>
            </a:pPr>
            <a:r>
              <a:rPr lang="en-US" altLang="zh-CN" sz="1600" kern="0" dirty="0">
                <a:solidFill>
                  <a:srgbClr val="4C3A00"/>
                </a:solidFill>
                <a:latin typeface="Arial" pitchFamily="34" charset="0"/>
                <a:ea typeface="微软雅黑" pitchFamily="34" charset="-122"/>
                <a:cs typeface="Arial" pitchFamily="34" charset="0"/>
              </a:rPr>
              <a:t>2.</a:t>
            </a:r>
            <a:r>
              <a:rPr lang="zh-CN" altLang="en-US" sz="1600" kern="0" dirty="0">
                <a:solidFill>
                  <a:srgbClr val="4C3A00"/>
                </a:solidFill>
                <a:latin typeface="Arial" pitchFamily="34" charset="0"/>
                <a:ea typeface="微软雅黑" pitchFamily="34" charset="-122"/>
                <a:cs typeface="Arial" pitchFamily="34" charset="0"/>
              </a:rPr>
              <a:t>近场支付布局困难（</a:t>
            </a:r>
            <a:r>
              <a:rPr lang="en-US" altLang="zh-CN" sz="1600" kern="0" dirty="0">
                <a:solidFill>
                  <a:srgbClr val="4C3A00"/>
                </a:solidFill>
                <a:latin typeface="Arial" pitchFamily="34" charset="0"/>
                <a:ea typeface="微软雅黑" pitchFamily="34" charset="-122"/>
                <a:cs typeface="Arial" pitchFamily="34" charset="0"/>
              </a:rPr>
              <a:t>NFC</a:t>
            </a:r>
            <a:r>
              <a:rPr lang="zh-CN" altLang="en-US" sz="1600" kern="0" dirty="0">
                <a:solidFill>
                  <a:srgbClr val="4C3A00"/>
                </a:solidFill>
                <a:latin typeface="Arial" pitchFamily="34" charset="0"/>
                <a:ea typeface="微软雅黑" pitchFamily="34" charset="-122"/>
                <a:cs typeface="Arial" pitchFamily="34" charset="0"/>
              </a:rPr>
              <a:t>）</a:t>
            </a:r>
            <a:endParaRPr lang="en-US" altLang="zh-CN" sz="1600" kern="0" dirty="0">
              <a:solidFill>
                <a:srgbClr val="4C3A00"/>
              </a:solidFill>
              <a:latin typeface="Arial" pitchFamily="34" charset="0"/>
              <a:ea typeface="微软雅黑" pitchFamily="34" charset="-122"/>
              <a:cs typeface="Arial" pitchFamily="34" charset="0"/>
            </a:endParaRPr>
          </a:p>
        </p:txBody>
      </p:sp>
    </p:spTree>
    <p:extLst>
      <p:ext uri="{BB962C8B-B14F-4D97-AF65-F5344CB8AC3E}">
        <p14:creationId xmlns="" xmlns:p14="http://schemas.microsoft.com/office/powerpoint/2010/main" val="875983476"/>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AE62EB71-1EDE-49C9-BD07-116DD397A19D}"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76804" name="矩形 3"/>
          <p:cNvSpPr>
            <a:spLocks noChangeArrowheads="1"/>
          </p:cNvSpPr>
          <p:nvPr/>
        </p:nvSpPr>
        <p:spPr bwMode="auto">
          <a:xfrm>
            <a:off x="1336303" y="2205186"/>
            <a:ext cx="2592387" cy="719137"/>
          </a:xfrm>
          <a:prstGeom prst="rect">
            <a:avLst/>
          </a:prstGeom>
          <a:solidFill>
            <a:srgbClr val="FFFFFF"/>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endParaRPr lang="zh-CN" altLang="en-US" sz="2000"/>
          </a:p>
        </p:txBody>
      </p:sp>
      <p:sp>
        <p:nvSpPr>
          <p:cNvPr id="76805" name="TextBox 4"/>
          <p:cNvSpPr txBox="1">
            <a:spLocks noChangeArrowheads="1"/>
          </p:cNvSpPr>
          <p:nvPr/>
        </p:nvSpPr>
        <p:spPr bwMode="auto">
          <a:xfrm>
            <a:off x="1625228" y="2349648"/>
            <a:ext cx="2016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dirty="0">
                <a:latin typeface="华文细黑" panose="02010600040101010101" pitchFamily="2" charset="-122"/>
                <a:ea typeface="华文细黑" panose="02010600040101010101" pitchFamily="2" charset="-122"/>
              </a:rPr>
              <a:t>产业链发展前期</a:t>
            </a:r>
          </a:p>
        </p:txBody>
      </p:sp>
      <p:sp>
        <p:nvSpPr>
          <p:cNvPr id="76806" name="矩形 5"/>
          <p:cNvSpPr>
            <a:spLocks noChangeArrowheads="1"/>
          </p:cNvSpPr>
          <p:nvPr/>
        </p:nvSpPr>
        <p:spPr bwMode="auto">
          <a:xfrm>
            <a:off x="1336303" y="4653111"/>
            <a:ext cx="2592387" cy="720725"/>
          </a:xfrm>
          <a:prstGeom prst="rect">
            <a:avLst/>
          </a:prstGeom>
          <a:solidFill>
            <a:srgbClr val="FFFFFF"/>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endParaRPr lang="zh-CN" altLang="en-US" sz="2000"/>
          </a:p>
        </p:txBody>
      </p:sp>
      <p:sp>
        <p:nvSpPr>
          <p:cNvPr id="76807" name="TextBox 6"/>
          <p:cNvSpPr txBox="1">
            <a:spLocks noChangeArrowheads="1"/>
          </p:cNvSpPr>
          <p:nvPr/>
        </p:nvSpPr>
        <p:spPr bwMode="auto">
          <a:xfrm>
            <a:off x="1625228" y="4797573"/>
            <a:ext cx="2016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dirty="0">
                <a:latin typeface="华文细黑" panose="02010600040101010101" pitchFamily="2" charset="-122"/>
                <a:ea typeface="华文细黑" panose="02010600040101010101" pitchFamily="2" charset="-122"/>
              </a:rPr>
              <a:t>产业链发展后期</a:t>
            </a:r>
          </a:p>
        </p:txBody>
      </p:sp>
      <p:sp>
        <p:nvSpPr>
          <p:cNvPr id="76808" name="TextBox 10"/>
          <p:cNvSpPr txBox="1">
            <a:spLocks noChangeArrowheads="1"/>
          </p:cNvSpPr>
          <p:nvPr/>
        </p:nvSpPr>
        <p:spPr bwMode="auto">
          <a:xfrm>
            <a:off x="4572000" y="1541611"/>
            <a:ext cx="3954462"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芯片设计：华虹、复旦微、中大微、国民技术等</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芯片制造：</a:t>
            </a:r>
            <a:r>
              <a:rPr lang="en-US" altLang="zh-CN" sz="1400">
                <a:latin typeface="华文细黑" panose="02010600040101010101" pitchFamily="2" charset="-122"/>
                <a:ea typeface="华文细黑" panose="02010600040101010101" pitchFamily="2" charset="-122"/>
              </a:rPr>
              <a:t>smic</a:t>
            </a:r>
            <a:r>
              <a:rPr lang="zh-CN" altLang="en-US" sz="1400">
                <a:latin typeface="华文细黑" panose="02010600040101010101" pitchFamily="2" charset="-122"/>
                <a:ea typeface="华文细黑" panose="02010600040101010101" pitchFamily="2" charset="-122"/>
              </a:rPr>
              <a:t>、华虹</a:t>
            </a:r>
            <a:r>
              <a:rPr lang="en-US" altLang="zh-CN" sz="1400">
                <a:latin typeface="华文细黑" panose="02010600040101010101" pitchFamily="2" charset="-122"/>
                <a:ea typeface="华文细黑" panose="02010600040101010101" pitchFamily="2" charset="-122"/>
              </a:rPr>
              <a:t>NEC</a:t>
            </a:r>
            <a:r>
              <a:rPr lang="zh-CN" altLang="en-US" sz="1400">
                <a:latin typeface="华文细黑" panose="02010600040101010101" pitchFamily="2" charset="-122"/>
                <a:ea typeface="华文细黑" panose="02010600040101010101" pitchFamily="2" charset="-122"/>
              </a:rPr>
              <a:t>、</a:t>
            </a:r>
            <a:r>
              <a:rPr lang="en-US" altLang="zh-CN" sz="1400">
                <a:latin typeface="华文细黑" panose="02010600040101010101" pitchFamily="2" charset="-122"/>
                <a:ea typeface="华文细黑" panose="02010600040101010101" pitchFamily="2" charset="-122"/>
              </a:rPr>
              <a:t>TSMC</a:t>
            </a:r>
            <a:r>
              <a:rPr lang="zh-CN" altLang="en-US" sz="1400">
                <a:latin typeface="华文细黑" panose="02010600040101010101" pitchFamily="2" charset="-122"/>
                <a:ea typeface="华文细黑" panose="02010600040101010101" pitchFamily="2" charset="-122"/>
              </a:rPr>
              <a:t>等</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封装：长电科技、金邦达、德生、中山达华等</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设备提高商：百富、联迪、德卡</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供应商：东信和平、握奇、明华等</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Tx/>
              <a:buNone/>
            </a:pPr>
            <a:endParaRPr lang="zh-CN" altLang="en-US" sz="1400">
              <a:latin typeface="华文细黑" panose="02010600040101010101" pitchFamily="2" charset="-122"/>
              <a:ea typeface="华文细黑" panose="02010600040101010101" pitchFamily="2" charset="-122"/>
            </a:endParaRPr>
          </a:p>
        </p:txBody>
      </p:sp>
      <p:sp>
        <p:nvSpPr>
          <p:cNvPr id="76809" name="左大括号 15"/>
          <p:cNvSpPr>
            <a:spLocks/>
          </p:cNvSpPr>
          <p:nvPr/>
        </p:nvSpPr>
        <p:spPr bwMode="auto">
          <a:xfrm>
            <a:off x="3928690" y="1484461"/>
            <a:ext cx="649288" cy="2160587"/>
          </a:xfrm>
          <a:prstGeom prst="leftBrace">
            <a:avLst>
              <a:gd name="adj1" fmla="val 8319"/>
              <a:gd name="adj2" fmla="val 50000"/>
            </a:avLst>
          </a:prstGeom>
          <a:solidFill>
            <a:srgbClr val="FFFFFF"/>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endParaRPr lang="zh-CN" altLang="en-US" sz="1800" b="1"/>
          </a:p>
        </p:txBody>
      </p:sp>
      <p:sp>
        <p:nvSpPr>
          <p:cNvPr id="76810" name="左大括号 16"/>
          <p:cNvSpPr>
            <a:spLocks/>
          </p:cNvSpPr>
          <p:nvPr/>
        </p:nvSpPr>
        <p:spPr bwMode="auto">
          <a:xfrm>
            <a:off x="3928690" y="3932386"/>
            <a:ext cx="649288" cy="2160587"/>
          </a:xfrm>
          <a:prstGeom prst="leftBrace">
            <a:avLst>
              <a:gd name="adj1" fmla="val 8319"/>
              <a:gd name="adj2" fmla="val 50000"/>
            </a:avLst>
          </a:prstGeom>
          <a:solidFill>
            <a:srgbClr val="FFFFFF"/>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endParaRPr lang="zh-CN" altLang="en-US" sz="1800" b="1"/>
          </a:p>
        </p:txBody>
      </p:sp>
      <p:sp>
        <p:nvSpPr>
          <p:cNvPr id="76811" name="TextBox 18"/>
          <p:cNvSpPr txBox="1">
            <a:spLocks noChangeArrowheads="1"/>
          </p:cNvSpPr>
          <p:nvPr/>
        </p:nvSpPr>
        <p:spPr bwMode="auto">
          <a:xfrm>
            <a:off x="1764233" y="1844823"/>
            <a:ext cx="18716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推动设备商发展</a:t>
            </a:r>
          </a:p>
        </p:txBody>
      </p:sp>
      <p:sp>
        <p:nvSpPr>
          <p:cNvPr id="76812" name="TextBox 19"/>
          <p:cNvSpPr txBox="1">
            <a:spLocks noChangeArrowheads="1"/>
          </p:cNvSpPr>
          <p:nvPr/>
        </p:nvSpPr>
        <p:spPr bwMode="auto">
          <a:xfrm>
            <a:off x="1696665" y="4221311"/>
            <a:ext cx="18732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推动后台服务商发展</a:t>
            </a:r>
          </a:p>
        </p:txBody>
      </p:sp>
      <p:sp>
        <p:nvSpPr>
          <p:cNvPr id="76813" name="TextBox 20"/>
          <p:cNvSpPr txBox="1">
            <a:spLocks noChangeArrowheads="1"/>
          </p:cNvSpPr>
          <p:nvPr/>
        </p:nvSpPr>
        <p:spPr bwMode="auto">
          <a:xfrm>
            <a:off x="4577978" y="4207023"/>
            <a:ext cx="3595687" cy="224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dirty="0">
                <a:latin typeface="华文细黑" panose="02010600040101010101" pitchFamily="2" charset="-122"/>
                <a:ea typeface="华文细黑" panose="02010600040101010101" pitchFamily="2" charset="-122"/>
              </a:rPr>
              <a:t>运营商：中国移动、中国联通、中国电信</a:t>
            </a: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dirty="0">
                <a:latin typeface="华文细黑" panose="02010600040101010101" pitchFamily="2" charset="-122"/>
                <a:ea typeface="华文细黑" panose="02010600040101010101" pitchFamily="2" charset="-122"/>
              </a:rPr>
              <a:t>金融机构：中国银行、工行、建行、浦发等</a:t>
            </a: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dirty="0">
                <a:latin typeface="华文细黑" panose="02010600040101010101" pitchFamily="2" charset="-122"/>
                <a:ea typeface="华文细黑" panose="02010600040101010101" pitchFamily="2" charset="-122"/>
              </a:rPr>
              <a:t>第三方支付：支付宝、财付通、盛付通等</a:t>
            </a: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1400" dirty="0">
                <a:latin typeface="华文细黑" panose="02010600040101010101" pitchFamily="2" charset="-122"/>
                <a:ea typeface="华文细黑" panose="02010600040101010101" pitchFamily="2" charset="-122"/>
              </a:rPr>
              <a:t>增值业务：拓维信息、北纬通信、卫士通等</a:t>
            </a: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en-US" altLang="zh-CN" sz="1400" dirty="0">
              <a:latin typeface="华文细黑" panose="02010600040101010101" pitchFamily="2" charset="-122"/>
              <a:ea typeface="华文细黑" panose="02010600040101010101" pitchFamily="2" charset="-122"/>
            </a:endParaRPr>
          </a:p>
          <a:p>
            <a:pPr eaLnBrk="1" hangingPunct="1">
              <a:spcBef>
                <a:spcPct val="0"/>
              </a:spcBef>
              <a:buFontTx/>
              <a:buNone/>
            </a:pPr>
            <a:endParaRPr lang="zh-CN" altLang="en-US" sz="1400" dirty="0">
              <a:latin typeface="华文细黑" panose="02010600040101010101" pitchFamily="2" charset="-122"/>
              <a:ea typeface="华文细黑" panose="02010600040101010101" pitchFamily="2" charset="-122"/>
            </a:endParaRPr>
          </a:p>
        </p:txBody>
      </p:sp>
      <p:cxnSp>
        <p:nvCxnSpPr>
          <p:cNvPr id="76814" name="直接箭头连接符 22"/>
          <p:cNvCxnSpPr>
            <a:cxnSpLocks noChangeShapeType="1"/>
            <a:endCxn id="76812" idx="0"/>
          </p:cNvCxnSpPr>
          <p:nvPr/>
        </p:nvCxnSpPr>
        <p:spPr bwMode="auto">
          <a:xfrm rot="5400000">
            <a:off x="2057821" y="3644255"/>
            <a:ext cx="1152525" cy="1588"/>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16" name="组合 33"/>
          <p:cNvGrpSpPr/>
          <p:nvPr/>
        </p:nvGrpSpPr>
        <p:grpSpPr>
          <a:xfrm>
            <a:off x="-11535" y="953635"/>
            <a:ext cx="3236108" cy="623888"/>
            <a:chOff x="0" y="260350"/>
            <a:chExt cx="3798335" cy="831850"/>
          </a:xfrm>
        </p:grpSpPr>
        <p:sp>
          <p:nvSpPr>
            <p:cNvPr id="17" name="文本框 34"/>
            <p:cNvSpPr txBox="1"/>
            <p:nvPr/>
          </p:nvSpPr>
          <p:spPr>
            <a:xfrm>
              <a:off x="267877" y="291441"/>
              <a:ext cx="3530458" cy="677107"/>
            </a:xfrm>
            <a:prstGeom prst="rect">
              <a:avLst/>
            </a:prstGeom>
            <a:noFill/>
          </p:spPr>
          <p:txBody>
            <a:bodyPr wrap="square" rtlCol="0">
              <a:spAutoFit/>
            </a:bodyPr>
            <a:lstStyle/>
            <a:p>
              <a:r>
                <a:rPr lang="zh-CN" altLang="en-US" sz="2700" b="1" spc="225" dirty="0" smtClean="0">
                  <a:solidFill>
                    <a:srgbClr val="B2D234"/>
                  </a:solidFill>
                  <a:latin typeface="微软雅黑" panose="020B0503020204020204" pitchFamily="34" charset="-122"/>
                  <a:ea typeface="微软雅黑" panose="020B0503020204020204" pitchFamily="34" charset="-122"/>
                </a:rPr>
                <a:t>产业链发展</a:t>
              </a:r>
              <a:endParaRPr lang="zh-HK" altLang="en-US" sz="2700" b="1" spc="225" dirty="0">
                <a:solidFill>
                  <a:srgbClr val="B2D234"/>
                </a:solidFill>
                <a:latin typeface="微软雅黑" panose="020B0503020204020204" pitchFamily="34" charset="-122"/>
                <a:ea typeface="微软雅黑" panose="020B0503020204020204" pitchFamily="34" charset="-122"/>
              </a:endParaRPr>
            </a:p>
          </p:txBody>
        </p:sp>
        <p:sp>
          <p:nvSpPr>
            <p:cNvPr id="19" name="矩形 18"/>
            <p:cNvSpPr/>
            <p:nvPr/>
          </p:nvSpPr>
          <p:spPr>
            <a:xfrm>
              <a:off x="0" y="260350"/>
              <a:ext cx="201202" cy="831850"/>
            </a:xfrm>
            <a:prstGeom prst="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 xmlns:a14="http://schemas.microsoft.com/office/drawing/2010/main" val="0"/>
              </a:ext>
            </a:extLst>
          </a:blip>
          <a:srcRect b="15357"/>
          <a:stretch/>
        </p:blipFill>
        <p:spPr>
          <a:xfrm>
            <a:off x="0" y="857251"/>
            <a:ext cx="9144000" cy="5159828"/>
          </a:xfrm>
          <a:prstGeom prst="rect">
            <a:avLst/>
          </a:prstGeom>
          <a:solidFill>
            <a:srgbClr val="F3DE5A">
              <a:alpha val="36000"/>
            </a:srgbClr>
          </a:solidFill>
        </p:spPr>
      </p:pic>
      <p:sp>
        <p:nvSpPr>
          <p:cNvPr id="29" name="椭圆 28"/>
          <p:cNvSpPr/>
          <p:nvPr/>
        </p:nvSpPr>
        <p:spPr>
          <a:xfrm>
            <a:off x="5456527" y="2116587"/>
            <a:ext cx="171867" cy="171867"/>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0" name="椭圆 29"/>
          <p:cNvSpPr/>
          <p:nvPr/>
        </p:nvSpPr>
        <p:spPr>
          <a:xfrm>
            <a:off x="4415067" y="1982146"/>
            <a:ext cx="353401" cy="353401"/>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7" name="椭圆 26"/>
          <p:cNvSpPr/>
          <p:nvPr/>
        </p:nvSpPr>
        <p:spPr>
          <a:xfrm>
            <a:off x="4868016" y="1759468"/>
            <a:ext cx="488963" cy="488963"/>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8" name="椭圆 27"/>
          <p:cNvSpPr/>
          <p:nvPr/>
        </p:nvSpPr>
        <p:spPr>
          <a:xfrm>
            <a:off x="5147893" y="2261762"/>
            <a:ext cx="347586" cy="347586"/>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6" name="椭圆 15"/>
          <p:cNvSpPr/>
          <p:nvPr/>
        </p:nvSpPr>
        <p:spPr>
          <a:xfrm>
            <a:off x="4097774" y="4182405"/>
            <a:ext cx="226830" cy="226830"/>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0" name="椭圆 9"/>
          <p:cNvSpPr/>
          <p:nvPr/>
        </p:nvSpPr>
        <p:spPr>
          <a:xfrm>
            <a:off x="4230955" y="4336976"/>
            <a:ext cx="826994" cy="82699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 name="椭圆 1"/>
          <p:cNvSpPr/>
          <p:nvPr/>
        </p:nvSpPr>
        <p:spPr>
          <a:xfrm>
            <a:off x="4419900" y="3094342"/>
            <a:ext cx="498858" cy="49885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9" name="椭圆 8"/>
          <p:cNvSpPr/>
          <p:nvPr/>
        </p:nvSpPr>
        <p:spPr>
          <a:xfrm>
            <a:off x="3900151" y="2595759"/>
            <a:ext cx="555919" cy="55591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1" name="椭圆 10"/>
          <p:cNvSpPr/>
          <p:nvPr/>
        </p:nvSpPr>
        <p:spPr>
          <a:xfrm>
            <a:off x="4904110" y="3718240"/>
            <a:ext cx="712035" cy="699722"/>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2" name="椭圆 11"/>
          <p:cNvSpPr/>
          <p:nvPr/>
        </p:nvSpPr>
        <p:spPr>
          <a:xfrm>
            <a:off x="4975819" y="3009034"/>
            <a:ext cx="592886" cy="592886"/>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3" name="椭圆 12"/>
          <p:cNvSpPr/>
          <p:nvPr/>
        </p:nvSpPr>
        <p:spPr>
          <a:xfrm>
            <a:off x="4563601" y="2423761"/>
            <a:ext cx="642770" cy="642770"/>
          </a:xfrm>
          <a:prstGeom prst="ellips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4" name="椭圆 13"/>
          <p:cNvSpPr/>
          <p:nvPr/>
        </p:nvSpPr>
        <p:spPr>
          <a:xfrm>
            <a:off x="3641741" y="3161855"/>
            <a:ext cx="640920" cy="64092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5" name="椭圆 14"/>
          <p:cNvSpPr/>
          <p:nvPr/>
        </p:nvSpPr>
        <p:spPr>
          <a:xfrm>
            <a:off x="4204837" y="3594435"/>
            <a:ext cx="615268" cy="61526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17" name="椭圆 16"/>
          <p:cNvSpPr/>
          <p:nvPr/>
        </p:nvSpPr>
        <p:spPr>
          <a:xfrm>
            <a:off x="4350463" y="2428924"/>
            <a:ext cx="211214" cy="21121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8" name="直角三角形 47"/>
          <p:cNvSpPr/>
          <p:nvPr/>
        </p:nvSpPr>
        <p:spPr>
          <a:xfrm>
            <a:off x="-10324" y="857250"/>
            <a:ext cx="9144000" cy="5159828"/>
          </a:xfrm>
          <a:prstGeom prst="rtTriangle">
            <a:avLst/>
          </a:prstGeom>
          <a:solidFill>
            <a:srgbClr val="F3DE5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49" name="直角三角形 48"/>
          <p:cNvSpPr/>
          <p:nvPr/>
        </p:nvSpPr>
        <p:spPr>
          <a:xfrm flipH="1" flipV="1">
            <a:off x="0" y="857251"/>
            <a:ext cx="9144000" cy="5159828"/>
          </a:xfrm>
          <a:prstGeom prst="rtTriangle">
            <a:avLst/>
          </a:prstGeom>
          <a:solidFill>
            <a:srgbClr val="06060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3" name="椭圆 32"/>
          <p:cNvSpPr/>
          <p:nvPr/>
        </p:nvSpPr>
        <p:spPr>
          <a:xfrm>
            <a:off x="5278402" y="2727416"/>
            <a:ext cx="171867" cy="171867"/>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4" name="椭圆 33"/>
          <p:cNvSpPr/>
          <p:nvPr/>
        </p:nvSpPr>
        <p:spPr>
          <a:xfrm>
            <a:off x="3455352" y="3873846"/>
            <a:ext cx="535389" cy="53538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35" name="椭圆 34"/>
          <p:cNvSpPr/>
          <p:nvPr/>
        </p:nvSpPr>
        <p:spPr>
          <a:xfrm>
            <a:off x="5123654" y="4477886"/>
            <a:ext cx="233325" cy="229290"/>
          </a:xfrm>
          <a:prstGeom prst="ellipse">
            <a:avLst/>
          </a:prstGeom>
          <a:solidFill>
            <a:srgbClr val="F3DE5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solidFill>
                <a:prstClr val="white"/>
              </a:solidFill>
            </a:endParaRPr>
          </a:p>
        </p:txBody>
      </p:sp>
      <p:sp>
        <p:nvSpPr>
          <p:cNvPr id="23" name="椭圆 22"/>
          <p:cNvSpPr/>
          <p:nvPr/>
        </p:nvSpPr>
        <p:spPr>
          <a:xfrm>
            <a:off x="2786037" y="1628800"/>
            <a:ext cx="3586163" cy="3586163"/>
          </a:xfrm>
          <a:prstGeom prst="ellipse">
            <a:avLst/>
          </a:prstGeom>
          <a:solidFill>
            <a:srgbClr val="48576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4" name="椭圆 23"/>
          <p:cNvSpPr/>
          <p:nvPr/>
        </p:nvSpPr>
        <p:spPr>
          <a:xfrm>
            <a:off x="2957487" y="1800250"/>
            <a:ext cx="3243263" cy="3243263"/>
          </a:xfrm>
          <a:prstGeom prst="ellipse">
            <a:avLst/>
          </a:prstGeom>
          <a:solidFill>
            <a:srgbClr val="485766">
              <a:alpha val="48000"/>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25" name="椭圆 24"/>
          <p:cNvSpPr/>
          <p:nvPr/>
        </p:nvSpPr>
        <p:spPr>
          <a:xfrm>
            <a:off x="3122541" y="1970227"/>
            <a:ext cx="2934821" cy="2934821"/>
          </a:xfrm>
          <a:prstGeom prst="ellipse">
            <a:avLst/>
          </a:prstGeom>
          <a:solidFill>
            <a:srgbClr val="DDCA5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ascadeDown">
              <a:avLst/>
            </a:prstTxWarp>
          </a:bodyPr>
          <a:lstStyle/>
          <a:p>
            <a:pPr algn="ctr"/>
            <a:r>
              <a:rPr lang="zh-CN" altLang="en-US" sz="3600" b="1" dirty="0" smtClean="0">
                <a:latin typeface="华文细黑" panose="02010600040101010101" pitchFamily="2" charset="-122"/>
                <a:ea typeface="华文细黑" panose="02010600040101010101" pitchFamily="2" charset="-122"/>
              </a:rPr>
              <a:t>手机支付产业</a:t>
            </a:r>
            <a:endParaRPr lang="zh-HK" altLang="en-US" sz="3600" b="1" dirty="0">
              <a:latin typeface="华文细黑" panose="02010600040101010101" pitchFamily="2" charset="-122"/>
              <a:ea typeface="华文细黑" panose="02010600040101010101" pitchFamily="2" charset="-122"/>
            </a:endParaRPr>
          </a:p>
        </p:txBody>
      </p:sp>
    </p:spTree>
    <p:extLst>
      <p:ext uri="{BB962C8B-B14F-4D97-AF65-F5344CB8AC3E}">
        <p14:creationId xmlns="" xmlns:p14="http://schemas.microsoft.com/office/powerpoint/2010/main" val="2834623972"/>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4"/>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3761185"/>
            <a:ext cx="9144000" cy="2239565"/>
          </a:xfrm>
          <a:custGeom>
            <a:avLst/>
            <a:gdLst>
              <a:gd name="T0" fmla="*/ 6096001 w 12192000"/>
              <a:gd name="T1" fmla="*/ 0 h 2986087"/>
              <a:gd name="T2" fmla="*/ 12192000 w 12192000"/>
              <a:gd name="T3" fmla="*/ 2986087 h 2986087"/>
              <a:gd name="T4" fmla="*/ 12192000 w 12192000"/>
              <a:gd name="T5" fmla="*/ 2986087 h 2986087"/>
              <a:gd name="T6" fmla="*/ 0 w 12192000"/>
              <a:gd name="T7" fmla="*/ 2986087 h 2986087"/>
              <a:gd name="T8" fmla="*/ 0 w 12192000"/>
              <a:gd name="T9" fmla="*/ 0 h 2986087"/>
              <a:gd name="T10" fmla="*/ 12192000 w 12192000"/>
              <a:gd name="T11" fmla="*/ 2986087 h 2986087"/>
            </a:gdLst>
            <a:ahLst/>
            <a:cxnLst>
              <a:cxn ang="0">
                <a:pos x="T0" y="T1"/>
              </a:cxn>
              <a:cxn ang="0">
                <a:pos x="T2" y="T3"/>
              </a:cxn>
              <a:cxn ang="0">
                <a:pos x="T4" y="T5"/>
              </a:cxn>
              <a:cxn ang="0">
                <a:pos x="T6" y="T7"/>
              </a:cxn>
            </a:cxnLst>
            <a:rect l="T8" t="T9" r="T10" b="T11"/>
            <a:pathLst>
              <a:path w="12192000" h="2986087">
                <a:moveTo>
                  <a:pt x="6096001" y="0"/>
                </a:moveTo>
                <a:lnTo>
                  <a:pt x="12192000" y="2986087"/>
                </a:lnTo>
                <a:lnTo>
                  <a:pt x="12192000" y="2986087"/>
                </a:lnTo>
                <a:lnTo>
                  <a:pt x="0" y="2986087"/>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7172" name="等腰三角形 7"/>
          <p:cNvSpPr>
            <a:spLocks noChangeArrowheads="1"/>
          </p:cNvSpPr>
          <p:nvPr/>
        </p:nvSpPr>
        <p:spPr bwMode="auto">
          <a:xfrm rot="16200000">
            <a:off x="1082874" y="2572345"/>
            <a:ext cx="2296715" cy="4674395"/>
          </a:xfrm>
          <a:custGeom>
            <a:avLst/>
            <a:gdLst>
              <a:gd name="T0" fmla="*/ 0 w 2986089"/>
              <a:gd name="T1" fmla="*/ 2276476 h 6076951"/>
              <a:gd name="T2" fmla="*/ 9522 w 2986089"/>
              <a:gd name="T3" fmla="*/ 0 h 6076951"/>
              <a:gd name="T4" fmla="*/ 2986089 w 2986089"/>
              <a:gd name="T5" fmla="*/ 6076951 h 6076951"/>
              <a:gd name="T6" fmla="*/ 0 w 2986089"/>
              <a:gd name="T7" fmla="*/ 2276476 h 6076951"/>
              <a:gd name="T8" fmla="*/ 0 60000 65536"/>
              <a:gd name="T9" fmla="*/ 0 60000 65536"/>
              <a:gd name="T10" fmla="*/ 0 60000 65536"/>
              <a:gd name="T11" fmla="*/ 0 60000 65536"/>
              <a:gd name="T12" fmla="*/ 0 w 2986089"/>
              <a:gd name="T13" fmla="*/ 0 h 6076951"/>
              <a:gd name="T14" fmla="*/ 2986089 w 2986089"/>
              <a:gd name="T15" fmla="*/ 6076951 h 6076951"/>
            </a:gdLst>
            <a:ahLst/>
            <a:cxnLst>
              <a:cxn ang="T8">
                <a:pos x="T0" y="T1"/>
              </a:cxn>
              <a:cxn ang="T9">
                <a:pos x="T2" y="T3"/>
              </a:cxn>
              <a:cxn ang="T10">
                <a:pos x="T4" y="T5"/>
              </a:cxn>
              <a:cxn ang="T11">
                <a:pos x="T6" y="T7"/>
              </a:cxn>
            </a:cxnLst>
            <a:rect l="T12" t="T13" r="T14" b="T15"/>
            <a:pathLst>
              <a:path w="2986089" h="6076951">
                <a:moveTo>
                  <a:pt x="0" y="2276476"/>
                </a:moveTo>
                <a:lnTo>
                  <a:pt x="9522" y="0"/>
                </a:lnTo>
                <a:lnTo>
                  <a:pt x="2986089" y="6076951"/>
                </a:lnTo>
                <a:lnTo>
                  <a:pt x="0" y="2276476"/>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17"/>
          <p:cNvGrpSpPr>
            <a:grpSpLocks/>
          </p:cNvGrpSpPr>
          <p:nvPr/>
        </p:nvGrpSpPr>
        <p:grpSpPr bwMode="auto">
          <a:xfrm>
            <a:off x="3245644" y="809626"/>
            <a:ext cx="2645569" cy="1832372"/>
            <a:chOff x="0" y="0"/>
            <a:chExt cx="3182548" cy="2036641"/>
          </a:xfrm>
        </p:grpSpPr>
        <p:sp>
          <p:nvSpPr>
            <p:cNvPr id="7175" name="等腰三角形 10"/>
            <p:cNvSpPr>
              <a:spLocks noChangeArrowheads="1"/>
            </p:cNvSpPr>
            <p:nvPr/>
          </p:nvSpPr>
          <p:spPr bwMode="auto">
            <a:xfrm flipV="1">
              <a:off x="0" y="55803"/>
              <a:ext cx="3175876" cy="1980838"/>
            </a:xfrm>
            <a:prstGeom prst="triangle">
              <a:avLst>
                <a:gd name="adj" fmla="val 50000"/>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6" name="等腰三角形 7"/>
            <p:cNvSpPr>
              <a:spLocks noChangeArrowheads="1"/>
            </p:cNvSpPr>
            <p:nvPr/>
          </p:nvSpPr>
          <p:spPr bwMode="auto">
            <a:xfrm rot="5400000">
              <a:off x="1366923" y="221015"/>
              <a:ext cx="2036640" cy="1594610"/>
            </a:xfrm>
            <a:custGeom>
              <a:avLst/>
              <a:gdLst>
                <a:gd name="T0" fmla="*/ 0 w 3109533"/>
                <a:gd name="T1" fmla="*/ 661987 h 1138237"/>
                <a:gd name="T2" fmla="*/ 89747 w 3109533"/>
                <a:gd name="T3" fmla="*/ 0 h 1138237"/>
                <a:gd name="T4" fmla="*/ 3109533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3" name="组合 16"/>
          <p:cNvGrpSpPr>
            <a:grpSpLocks/>
          </p:cNvGrpSpPr>
          <p:nvPr/>
        </p:nvGrpSpPr>
        <p:grpSpPr bwMode="auto">
          <a:xfrm>
            <a:off x="4733925" y="829866"/>
            <a:ext cx="2656285" cy="1281113"/>
            <a:chOff x="0" y="0"/>
            <a:chExt cx="4223383" cy="2036640"/>
          </a:xfrm>
        </p:grpSpPr>
        <p:sp>
          <p:nvSpPr>
            <p:cNvPr id="7178" name="等腰三角形 9"/>
            <p:cNvSpPr>
              <a:spLocks noChangeArrowheads="1"/>
            </p:cNvSpPr>
            <p:nvPr/>
          </p:nvSpPr>
          <p:spPr bwMode="auto">
            <a:xfrm flipV="1">
              <a:off x="0" y="27902"/>
              <a:ext cx="4190029" cy="1980838"/>
            </a:xfrm>
            <a:prstGeom prst="triangle">
              <a:avLst>
                <a:gd name="adj" fmla="val 50000"/>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9" name="等腰三角形 7"/>
            <p:cNvSpPr>
              <a:spLocks noChangeArrowheads="1"/>
            </p:cNvSpPr>
            <p:nvPr/>
          </p:nvSpPr>
          <p:spPr bwMode="auto">
            <a:xfrm rot="5400000">
              <a:off x="2140878" y="-45865"/>
              <a:ext cx="2036640" cy="2128370"/>
            </a:xfrm>
            <a:custGeom>
              <a:avLst/>
              <a:gdLst>
                <a:gd name="T0" fmla="*/ 0 w 3109533"/>
                <a:gd name="T1" fmla="*/ 1042987 h 1519237"/>
                <a:gd name="T2" fmla="*/ 47151 w 3109533"/>
                <a:gd name="T3" fmla="*/ 0 h 1519237"/>
                <a:gd name="T4" fmla="*/ 3109533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4" name="组合 19"/>
          <p:cNvGrpSpPr>
            <a:grpSpLocks/>
          </p:cNvGrpSpPr>
          <p:nvPr/>
        </p:nvGrpSpPr>
        <p:grpSpPr bwMode="auto">
          <a:xfrm>
            <a:off x="2057401" y="850107"/>
            <a:ext cx="2270522" cy="1378744"/>
            <a:chOff x="0" y="0"/>
            <a:chExt cx="2451714" cy="1534624"/>
          </a:xfrm>
        </p:grpSpPr>
        <p:sp>
          <p:nvSpPr>
            <p:cNvPr id="7181" name="等腰三角形 14"/>
            <p:cNvSpPr>
              <a:spLocks noChangeArrowheads="1"/>
            </p:cNvSpPr>
            <p:nvPr/>
          </p:nvSpPr>
          <p:spPr bwMode="auto">
            <a:xfrm flipV="1">
              <a:off x="0" y="10648"/>
              <a:ext cx="2443388" cy="1523975"/>
            </a:xfrm>
            <a:prstGeom prst="triangle">
              <a:avLst>
                <a:gd name="adj" fmla="val 50000"/>
              </a:avLst>
            </a:prstGeom>
            <a:solidFill>
              <a:srgbClr val="BBD6EE">
                <a:alpha val="67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82" name="等腰三角形 7"/>
            <p:cNvSpPr>
              <a:spLocks noChangeArrowheads="1"/>
            </p:cNvSpPr>
            <p:nvPr/>
          </p:nvSpPr>
          <p:spPr bwMode="auto">
            <a:xfrm rot="5400000">
              <a:off x="1057692" y="140600"/>
              <a:ext cx="1534624" cy="1253415"/>
            </a:xfrm>
            <a:custGeom>
              <a:avLst/>
              <a:gdLst>
                <a:gd name="T0" fmla="*/ 31479 w 1953048"/>
                <a:gd name="T1" fmla="*/ 490264 h 807056"/>
                <a:gd name="T2" fmla="*/ 0 w 1953048"/>
                <a:gd name="T3" fmla="*/ 0 h 807056"/>
                <a:gd name="T4" fmla="*/ 1953048 w 1953048"/>
                <a:gd name="T5" fmla="*/ 807056 h 807056"/>
                <a:gd name="T6" fmla="*/ 31479 w 1953048"/>
                <a:gd name="T7" fmla="*/ 490264 h 807056"/>
                <a:gd name="T8" fmla="*/ 0 60000 65536"/>
                <a:gd name="T9" fmla="*/ 0 60000 65536"/>
                <a:gd name="T10" fmla="*/ 0 60000 65536"/>
                <a:gd name="T11" fmla="*/ 0 60000 65536"/>
                <a:gd name="T12" fmla="*/ 0 w 1953048"/>
                <a:gd name="T13" fmla="*/ 0 h 807056"/>
                <a:gd name="T14" fmla="*/ 1953048 w 1953048"/>
                <a:gd name="T15" fmla="*/ 807056 h 807056"/>
              </a:gdLst>
              <a:ahLst/>
              <a:cxnLst>
                <a:cxn ang="T8">
                  <a:pos x="T0" y="T1"/>
                </a:cxn>
                <a:cxn ang="T9">
                  <a:pos x="T2" y="T3"/>
                </a:cxn>
                <a:cxn ang="T10">
                  <a:pos x="T4" y="T5"/>
                </a:cxn>
                <a:cxn ang="T11">
                  <a:pos x="T6" y="T7"/>
                </a:cxn>
              </a:cxnLst>
              <a:rect l="T12" t="T13" r="T14" b="T15"/>
              <a:pathLst>
                <a:path w="1953048" h="807056">
                  <a:moveTo>
                    <a:pt x="31479" y="490264"/>
                  </a:moveTo>
                  <a:lnTo>
                    <a:pt x="0" y="0"/>
                  </a:lnTo>
                  <a:lnTo>
                    <a:pt x="1953048" y="807056"/>
                  </a:lnTo>
                  <a:lnTo>
                    <a:pt x="31479" y="490264"/>
                  </a:lnTo>
                  <a:close/>
                </a:path>
              </a:pathLst>
            </a:custGeom>
            <a:solidFill>
              <a:srgbClr val="D8D8D8">
                <a:alpha val="20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sp>
        <p:nvSpPr>
          <p:cNvPr id="15" name="文本框 6"/>
          <p:cNvSpPr txBox="1"/>
          <p:nvPr/>
        </p:nvSpPr>
        <p:spPr>
          <a:xfrm>
            <a:off x="1763688" y="2574920"/>
            <a:ext cx="5616624" cy="854080"/>
          </a:xfrm>
          <a:prstGeom prst="rect">
            <a:avLst/>
          </a:prstGeom>
          <a:noFill/>
        </p:spPr>
        <p:txBody>
          <a:bodyPr wrap="square" rtlCol="0">
            <a:spAutoFit/>
          </a:bodyPr>
          <a:lstStyle/>
          <a:p>
            <a:pPr algn="ctr"/>
            <a:r>
              <a:rPr lang="zh-CN" altLang="en-US" sz="4950" b="1" spc="225" dirty="0" smtClean="0">
                <a:solidFill>
                  <a:srgbClr val="00B0F0"/>
                </a:solidFill>
              </a:rPr>
              <a:t>什么是移动支付？</a:t>
            </a:r>
            <a:endParaRPr lang="zh-HK" altLang="en-US" sz="4950" b="1" spc="225" dirty="0">
              <a:solidFill>
                <a:srgbClr val="00B0F0"/>
              </a:solidFill>
            </a:endParaRPr>
          </a:p>
        </p:txBody>
      </p:sp>
    </p:spTree>
    <p:extLst>
      <p:ext uri="{BB962C8B-B14F-4D97-AF65-F5344CB8AC3E}">
        <p14:creationId xmlns="" xmlns:p14="http://schemas.microsoft.com/office/powerpoint/2010/main" val="11577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374A035D-1043-449D-82DA-F011F987AA29}"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7782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71688" y="1571625"/>
            <a:ext cx="5829300"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77828" name="Text Box 102"/>
          <p:cNvSpPr txBox="1">
            <a:spLocks noChangeArrowheads="1"/>
          </p:cNvSpPr>
          <p:nvPr/>
        </p:nvSpPr>
        <p:spPr bwMode="auto">
          <a:xfrm>
            <a:off x="468313" y="428625"/>
            <a:ext cx="8280400"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中国手机支付产业状况：银联</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4174FA93-D182-42A3-A55B-D0C19B0D28F3}"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78851" name="TextBox 7"/>
          <p:cNvSpPr txBox="1">
            <a:spLocks noChangeArrowheads="1"/>
          </p:cNvSpPr>
          <p:nvPr/>
        </p:nvSpPr>
        <p:spPr bwMode="auto">
          <a:xfrm>
            <a:off x="179388" y="1138238"/>
            <a:ext cx="8713787" cy="545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64" tIns="45680" rIns="91364" bIns="45680">
            <a:spAutoFit/>
          </a:bodyPr>
          <a:lstStyle>
            <a:lvl1pPr marL="358775" indent="-358775">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上海</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与工行、中行、深发等</a:t>
            </a:r>
            <a:r>
              <a:rPr lang="en-US" altLang="zh-CN" sz="1600">
                <a:latin typeface="仿宋_GB2312" pitchFamily="49" charset="-122"/>
                <a:ea typeface="华文细黑" panose="02010600040101010101" pitchFamily="2" charset="-122"/>
              </a:rPr>
              <a:t>5</a:t>
            </a:r>
            <a:r>
              <a:rPr lang="zh-CN" altLang="en-US" sz="1600">
                <a:latin typeface="仿宋_GB2312" pitchFamily="49" charset="-122"/>
                <a:ea typeface="华文细黑" panose="02010600040101010101" pitchFamily="2" charset="-122"/>
              </a:rPr>
              <a:t>家银行合作，采用智能</a:t>
            </a:r>
            <a:r>
              <a:rPr lang="en-US" altLang="zh-CN" sz="1600">
                <a:latin typeface="仿宋_GB2312" pitchFamily="49" charset="-122"/>
                <a:ea typeface="华文细黑" panose="02010600040101010101" pitchFamily="2" charset="-122"/>
              </a:rPr>
              <a:t>SD</a:t>
            </a:r>
            <a:r>
              <a:rPr lang="zh-CN" altLang="en-US" sz="1600">
                <a:latin typeface="仿宋_GB2312" pitchFamily="49" charset="-122"/>
                <a:ea typeface="华文细黑" panose="02010600040101010101" pitchFamily="2" charset="-122"/>
              </a:rPr>
              <a:t>卡模式。</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与交行、中银通等银行和联通正在合作开展</a:t>
            </a:r>
            <a:r>
              <a:rPr lang="en-US" altLang="zh-CN" sz="1600">
                <a:latin typeface="仿宋_GB2312" pitchFamily="49" charset="-122"/>
                <a:ea typeface="华文细黑" panose="02010600040101010101" pitchFamily="2" charset="-122"/>
              </a:rPr>
              <a:t>NFC</a:t>
            </a:r>
            <a:r>
              <a:rPr lang="zh-CN" altLang="en-US" sz="1600">
                <a:latin typeface="仿宋_GB2312" pitchFamily="49" charset="-122"/>
                <a:ea typeface="华文细黑" panose="02010600040101010101" pitchFamily="2" charset="-122"/>
              </a:rPr>
              <a:t>手机模式。</a:t>
            </a:r>
          </a:p>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山东</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与交行、光大、深发等</a:t>
            </a:r>
            <a:r>
              <a:rPr lang="en-US" altLang="zh-CN" sz="1600">
                <a:latin typeface="仿宋_GB2312" pitchFamily="49" charset="-122"/>
                <a:ea typeface="华文细黑" panose="02010600040101010101" pitchFamily="2" charset="-122"/>
              </a:rPr>
              <a:t>5</a:t>
            </a:r>
            <a:r>
              <a:rPr lang="zh-CN" altLang="en-US" sz="1600">
                <a:latin typeface="仿宋_GB2312" pitchFamily="49" charset="-122"/>
                <a:ea typeface="华文细黑" panose="02010600040101010101" pitchFamily="2" charset="-122"/>
              </a:rPr>
              <a:t>家银行合作，采用智能</a:t>
            </a:r>
            <a:r>
              <a:rPr lang="en-US" altLang="zh-CN" sz="1600">
                <a:latin typeface="仿宋_GB2312" pitchFamily="49" charset="-122"/>
                <a:ea typeface="华文细黑" panose="02010600040101010101" pitchFamily="2" charset="-122"/>
              </a:rPr>
              <a:t>SD</a:t>
            </a:r>
            <a:r>
              <a:rPr lang="zh-CN" altLang="en-US" sz="1600">
                <a:latin typeface="仿宋_GB2312" pitchFamily="49" charset="-122"/>
                <a:ea typeface="华文细黑" panose="02010600040101010101" pitchFamily="2" charset="-122"/>
              </a:rPr>
              <a:t>卡模式。</a:t>
            </a:r>
          </a:p>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宁波</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与工行、建行、鄞州银行等银行和中国移动合作采用双界面</a:t>
            </a:r>
            <a:r>
              <a:rPr lang="en-US" altLang="zh-CN" sz="1600">
                <a:latin typeface="仿宋_GB2312" pitchFamily="49" charset="-122"/>
                <a:ea typeface="华文细黑" panose="02010600040101010101" pitchFamily="2" charset="-122"/>
              </a:rPr>
              <a:t>SIM</a:t>
            </a:r>
            <a:r>
              <a:rPr lang="zh-CN" altLang="en-US" sz="1600">
                <a:latin typeface="仿宋_GB2312" pitchFamily="49" charset="-122"/>
                <a:ea typeface="华文细黑" panose="02010600040101010101" pitchFamily="2" charset="-122"/>
              </a:rPr>
              <a:t>卡模式。</a:t>
            </a:r>
          </a:p>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四川</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与工行、交行、光大等</a:t>
            </a:r>
            <a:r>
              <a:rPr lang="en-US" altLang="zh-CN" sz="1600">
                <a:latin typeface="仿宋_GB2312" pitchFamily="49" charset="-122"/>
                <a:ea typeface="华文细黑" panose="02010600040101010101" pitchFamily="2" charset="-122"/>
              </a:rPr>
              <a:t>10</a:t>
            </a:r>
            <a:r>
              <a:rPr lang="zh-CN" altLang="en-US" sz="1600">
                <a:latin typeface="仿宋_GB2312" pitchFamily="49" charset="-122"/>
                <a:ea typeface="华文细黑" panose="02010600040101010101" pitchFamily="2" charset="-122"/>
              </a:rPr>
              <a:t>余家银行合作采用智能</a:t>
            </a:r>
            <a:r>
              <a:rPr lang="en-US" altLang="zh-CN" sz="1600">
                <a:latin typeface="仿宋_GB2312" pitchFamily="49" charset="-122"/>
                <a:ea typeface="华文细黑" panose="02010600040101010101" pitchFamily="2" charset="-122"/>
              </a:rPr>
              <a:t>SD</a:t>
            </a:r>
            <a:r>
              <a:rPr lang="zh-CN" altLang="en-US" sz="1600">
                <a:latin typeface="仿宋_GB2312" pitchFamily="49" charset="-122"/>
                <a:ea typeface="华文细黑" panose="02010600040101010101" pitchFamily="2" charset="-122"/>
              </a:rPr>
              <a:t>卡模式。</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与工行、交行、成都商行等银行和中国电信合作采用</a:t>
            </a:r>
            <a:r>
              <a:rPr lang="en-US" altLang="zh-CN" sz="1600">
                <a:latin typeface="仿宋_GB2312" pitchFamily="49" charset="-122"/>
                <a:ea typeface="华文细黑" panose="02010600040101010101" pitchFamily="2" charset="-122"/>
              </a:rPr>
              <a:t>NFC</a:t>
            </a:r>
            <a:r>
              <a:rPr lang="zh-CN" altLang="en-US" sz="1600">
                <a:latin typeface="仿宋_GB2312" pitchFamily="49" charset="-122"/>
                <a:ea typeface="华文细黑" panose="02010600040101010101" pitchFamily="2" charset="-122"/>
              </a:rPr>
              <a:t>手机模式。</a:t>
            </a:r>
          </a:p>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湖南</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与建行、长沙银行等银行和中国联通合作采用贴膜卡模式。</a:t>
            </a:r>
          </a:p>
          <a:p>
            <a:pPr lvl="1" eaLnBrk="1" hangingPunct="1">
              <a:lnSpc>
                <a:spcPct val="120000"/>
              </a:lnSpc>
              <a:buClr>
                <a:srgbClr val="F71403"/>
              </a:buClr>
              <a:buFont typeface="Wingdings" panose="05000000000000000000" pitchFamily="2" charset="2"/>
              <a:buChar char="Ø"/>
            </a:pPr>
            <a:r>
              <a:rPr lang="zh-CN" altLang="en-US" sz="1600">
                <a:latin typeface="仿宋_GB2312" pitchFamily="49" charset="-122"/>
                <a:ea typeface="华文细黑" panose="02010600040101010101" pitchFamily="2" charset="-122"/>
              </a:rPr>
              <a:t>深圳</a:t>
            </a:r>
          </a:p>
          <a:p>
            <a:pPr lvl="2" eaLnBrk="1" hangingPunct="1">
              <a:lnSpc>
                <a:spcPct val="120000"/>
              </a:lnSpc>
              <a:buClr>
                <a:srgbClr val="F71403"/>
              </a:buClr>
              <a:buFont typeface="Wingdings" panose="05000000000000000000" pitchFamily="2" charset="2"/>
              <a:buChar char="ü"/>
            </a:pPr>
            <a:r>
              <a:rPr lang="zh-CN" altLang="en-US" sz="1600">
                <a:latin typeface="仿宋_GB2312" pitchFamily="49" charset="-122"/>
                <a:ea typeface="华文细黑" panose="02010600040101010101" pitchFamily="2" charset="-122"/>
              </a:rPr>
              <a:t>与当地</a:t>
            </a:r>
            <a:r>
              <a:rPr lang="en-US" altLang="zh-CN" sz="1600">
                <a:latin typeface="仿宋_GB2312" pitchFamily="49" charset="-122"/>
                <a:ea typeface="华文细黑" panose="02010600040101010101" pitchFamily="2" charset="-122"/>
              </a:rPr>
              <a:t>10</a:t>
            </a:r>
            <a:r>
              <a:rPr lang="zh-CN" altLang="en-US" sz="1600">
                <a:latin typeface="仿宋_GB2312" pitchFamily="49" charset="-122"/>
                <a:ea typeface="华文细黑" panose="02010600040101010101" pitchFamily="2" charset="-122"/>
              </a:rPr>
              <a:t>余家银行合作采用智能</a:t>
            </a:r>
            <a:r>
              <a:rPr lang="en-US" altLang="zh-CN" sz="1600">
                <a:latin typeface="仿宋_GB2312" pitchFamily="49" charset="-122"/>
                <a:ea typeface="华文细黑" panose="02010600040101010101" pitchFamily="2" charset="-122"/>
              </a:rPr>
              <a:t>SD</a:t>
            </a:r>
            <a:r>
              <a:rPr lang="zh-CN" altLang="en-US" sz="1600">
                <a:latin typeface="仿宋_GB2312" pitchFamily="49" charset="-122"/>
                <a:ea typeface="华文细黑" panose="02010600040101010101" pitchFamily="2" charset="-122"/>
              </a:rPr>
              <a:t>卡模式。</a:t>
            </a:r>
          </a:p>
          <a:p>
            <a:pPr lvl="1" eaLnBrk="1" hangingPunct="1">
              <a:lnSpc>
                <a:spcPct val="120000"/>
              </a:lnSpc>
              <a:buClr>
                <a:srgbClr val="F71403"/>
              </a:buClr>
              <a:buFont typeface="Wingdings" panose="05000000000000000000" pitchFamily="2" charset="2"/>
              <a:buChar char="Ø"/>
            </a:pPr>
            <a:r>
              <a:rPr lang="en-US" altLang="zh-CN" sz="1600">
                <a:ea typeface="华文细黑" panose="02010600040101010101" pitchFamily="2" charset="-122"/>
              </a:rPr>
              <a:t>……</a:t>
            </a:r>
            <a:endParaRPr lang="en-US" altLang="zh-CN" sz="1600">
              <a:latin typeface="仿宋_GB2312" pitchFamily="49" charset="-122"/>
              <a:ea typeface="华文细黑" panose="02010600040101010101" pitchFamily="2" charset="-122"/>
            </a:endParaRPr>
          </a:p>
          <a:p>
            <a:pPr eaLnBrk="1" hangingPunct="1">
              <a:spcBef>
                <a:spcPct val="0"/>
              </a:spcBef>
              <a:buClr>
                <a:srgbClr val="FF0033"/>
              </a:buClr>
              <a:buFont typeface="Wingdings" panose="05000000000000000000" pitchFamily="2" charset="2"/>
              <a:buNone/>
            </a:pPr>
            <a:endParaRPr lang="zh-CN" altLang="en-US" sz="1600" b="1">
              <a:latin typeface="宋体" panose="02010600030101010101" pitchFamily="2" charset="-122"/>
              <a:ea typeface="宋体" panose="02010600030101010101" pitchFamily="2" charset="-122"/>
            </a:endParaRPr>
          </a:p>
        </p:txBody>
      </p:sp>
      <p:sp>
        <p:nvSpPr>
          <p:cNvPr id="78853" name="Text Box 102"/>
          <p:cNvSpPr txBox="1">
            <a:spLocks noChangeArrowheads="1"/>
          </p:cNvSpPr>
          <p:nvPr/>
        </p:nvSpPr>
        <p:spPr bwMode="auto">
          <a:xfrm>
            <a:off x="468313" y="428625"/>
            <a:ext cx="8280400"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8293" tIns="49121" rIns="98293" bIns="49121" anchor="ctr"/>
          <a:lstStyle>
            <a:lvl1pPr defTabSz="85883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5883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5883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5883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5883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5883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3800" b="1">
                <a:solidFill>
                  <a:srgbClr val="990000"/>
                </a:solidFill>
                <a:ea typeface="黑体" panose="02010609060101010101" pitchFamily="49" charset="-122"/>
                <a:cs typeface="Arial" panose="020B0604020202020204" pitchFamily="34" charset="0"/>
              </a:rPr>
              <a:t>银联试点情况</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F16FF7FD-A871-47C2-BAC4-04B9D5B5A5FD}"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79875"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中国手机支付产业状况：中国移动</a:t>
            </a:r>
            <a:endParaRPr lang="en-US" altLang="zh-CN" sz="3800" b="1">
              <a:solidFill>
                <a:srgbClr val="990000"/>
              </a:solidFill>
              <a:ea typeface="黑体" panose="02010609060101010101" pitchFamily="49" charset="-122"/>
              <a:cs typeface="Arial" panose="020B0604020202020204" pitchFamily="34" charset="0"/>
            </a:endParaRPr>
          </a:p>
        </p:txBody>
      </p:sp>
      <p:pic>
        <p:nvPicPr>
          <p:cNvPr id="7987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0863" y="1357313"/>
            <a:ext cx="8164512" cy="422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06A5090A-5A78-46B0-9918-5557C610036B}"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8089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中国手机支付产业状况：中国联通</a:t>
            </a:r>
            <a:endParaRPr lang="en-US" altLang="zh-CN" sz="3800" b="1">
              <a:solidFill>
                <a:srgbClr val="990000"/>
              </a:solidFill>
              <a:ea typeface="黑体" panose="02010609060101010101" pitchFamily="49" charset="-122"/>
              <a:cs typeface="Arial" panose="020B0604020202020204" pitchFamily="34" charset="0"/>
            </a:endParaRPr>
          </a:p>
        </p:txBody>
      </p:sp>
      <p:pic>
        <p:nvPicPr>
          <p:cNvPr id="80900"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063" y="1500188"/>
            <a:ext cx="8405812" cy="3929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988F850D-53E3-4753-B5B1-DC74EDDDCF10}"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81923"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中国手机支付产业状况：中国电信</a:t>
            </a:r>
            <a:endParaRPr lang="en-US" altLang="zh-CN" sz="3800" b="1">
              <a:solidFill>
                <a:srgbClr val="990000"/>
              </a:solidFill>
              <a:ea typeface="黑体" panose="02010609060101010101" pitchFamily="49" charset="-122"/>
              <a:cs typeface="Arial" panose="020B0604020202020204" pitchFamily="34" charset="0"/>
            </a:endParaRPr>
          </a:p>
        </p:txBody>
      </p:sp>
      <p:pic>
        <p:nvPicPr>
          <p:cNvPr id="8192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1500" y="1628775"/>
            <a:ext cx="8207375"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8138AAA1-F86A-446D-8B45-438A4C92704B}"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82947"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中国手机支付产业状况：第三方支付</a:t>
            </a:r>
            <a:endParaRPr lang="en-US" altLang="zh-CN" sz="3800" b="1">
              <a:solidFill>
                <a:srgbClr val="990000"/>
              </a:solidFill>
              <a:ea typeface="黑体" panose="02010609060101010101" pitchFamily="49" charset="-122"/>
              <a:cs typeface="Arial" panose="020B0604020202020204" pitchFamily="34" charset="0"/>
            </a:endParaRPr>
          </a:p>
        </p:txBody>
      </p:sp>
      <p:pic>
        <p:nvPicPr>
          <p:cNvPr id="8294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650" y="1628775"/>
            <a:ext cx="7773988" cy="403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51C6DD9B-4467-4EF3-942A-4B6387AB1F2C}"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83971"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中国手机支付产业状况：第三方支付</a:t>
            </a:r>
            <a:endParaRPr lang="en-US" altLang="zh-CN" sz="3800" b="1">
              <a:solidFill>
                <a:srgbClr val="990000"/>
              </a:solidFill>
              <a:ea typeface="黑体" panose="02010609060101010101" pitchFamily="49" charset="-122"/>
              <a:cs typeface="Arial" panose="020B0604020202020204" pitchFamily="34" charset="0"/>
            </a:endParaRPr>
          </a:p>
        </p:txBody>
      </p:sp>
      <p:pic>
        <p:nvPicPr>
          <p:cNvPr id="83972" name="Picture 4" desc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250" y="1268413"/>
            <a:ext cx="5689600" cy="440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3" name="矩形 5"/>
          <p:cNvSpPr>
            <a:spLocks noChangeArrowheads="1"/>
          </p:cNvSpPr>
          <p:nvPr/>
        </p:nvSpPr>
        <p:spPr bwMode="auto">
          <a:xfrm>
            <a:off x="250825" y="5876925"/>
            <a:ext cx="87487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在</a:t>
            </a:r>
            <a:r>
              <a:rPr lang="en-US" altLang="zh-CN" sz="2000">
                <a:latin typeface="华文细黑" panose="02010600040101010101" pitchFamily="2" charset="-122"/>
                <a:ea typeface="华文细黑" panose="02010600040101010101" pitchFamily="2" charset="-122"/>
              </a:rPr>
              <a:t>2015</a:t>
            </a:r>
            <a:r>
              <a:rPr lang="zh-CN" altLang="en-US" sz="2000">
                <a:latin typeface="华文细黑" panose="02010600040101010101" pitchFamily="2" charset="-122"/>
                <a:ea typeface="华文细黑" panose="02010600040101010101" pitchFamily="2" charset="-122"/>
              </a:rPr>
              <a:t>年中国第三方移动支付市场交易总规模</a:t>
            </a:r>
            <a:r>
              <a:rPr lang="en-US" altLang="zh-CN" sz="2000">
                <a:latin typeface="华文细黑" panose="02010600040101010101" pitchFamily="2" charset="-122"/>
                <a:ea typeface="华文细黑" panose="02010600040101010101" pitchFamily="2" charset="-122"/>
              </a:rPr>
              <a:t>9.31</a:t>
            </a:r>
            <a:r>
              <a:rPr lang="zh-CN" altLang="en-US" sz="2000">
                <a:latin typeface="华文细黑" panose="02010600040101010101" pitchFamily="2" charset="-122"/>
                <a:ea typeface="华文细黑" panose="02010600040101010101" pitchFamily="2" charset="-122"/>
              </a:rPr>
              <a:t>万亿元，同比增长</a:t>
            </a:r>
            <a:r>
              <a:rPr lang="en-US" altLang="zh-CN" sz="2000">
                <a:latin typeface="华文细黑" panose="02010600040101010101" pitchFamily="2" charset="-122"/>
                <a:ea typeface="华文细黑" panose="02010600040101010101" pitchFamily="2" charset="-122"/>
              </a:rPr>
              <a:t>57.3%</a:t>
            </a:r>
            <a:r>
              <a:rPr lang="zh-CN" altLang="en-US" sz="2000">
                <a:latin typeface="华文细黑" panose="02010600040101010101" pitchFamily="2" charset="-122"/>
                <a:ea typeface="华文细黑" panose="0201060004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35A88848-78EF-4FD7-A3C0-4E7DEA085351}"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84995"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中国手机支付产业状况：第三方支付</a:t>
            </a:r>
            <a:endParaRPr lang="en-US" altLang="zh-CN" sz="3800" b="1">
              <a:solidFill>
                <a:srgbClr val="990000"/>
              </a:solidFill>
              <a:ea typeface="黑体" panose="02010609060101010101" pitchFamily="49" charset="-122"/>
              <a:cs typeface="Arial" panose="020B0604020202020204" pitchFamily="34" charset="0"/>
            </a:endParaRPr>
          </a:p>
        </p:txBody>
      </p:sp>
      <p:pic>
        <p:nvPicPr>
          <p:cNvPr id="84996" name="Picture 2" desc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6375" y="1125538"/>
            <a:ext cx="6191250"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997" name="矩形 5"/>
          <p:cNvSpPr>
            <a:spLocks noChangeArrowheads="1"/>
          </p:cNvSpPr>
          <p:nvPr/>
        </p:nvSpPr>
        <p:spPr bwMode="auto">
          <a:xfrm>
            <a:off x="323850" y="5373688"/>
            <a:ext cx="8820150" cy="101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en-US" altLang="zh-CN" sz="2000">
                <a:latin typeface="华文细黑" panose="02010600040101010101" pitchFamily="2" charset="-122"/>
                <a:ea typeface="华文细黑" panose="02010600040101010101" pitchFamily="2" charset="-122"/>
              </a:rPr>
              <a:t>2015</a:t>
            </a:r>
            <a:r>
              <a:rPr lang="zh-CN" altLang="en-US" sz="2000">
                <a:latin typeface="华文细黑" panose="02010600040101010101" pitchFamily="2" charset="-122"/>
                <a:ea typeface="华文细黑" panose="02010600040101010101" pitchFamily="2" charset="-122"/>
              </a:rPr>
              <a:t>年中国第三方移动支付交易规模市场份额中，支付宝</a:t>
            </a:r>
            <a:r>
              <a:rPr lang="en-US" altLang="zh-CN" sz="2000">
                <a:latin typeface="华文细黑" panose="02010600040101010101" pitchFamily="2" charset="-122"/>
                <a:ea typeface="华文细黑" panose="02010600040101010101" pitchFamily="2" charset="-122"/>
              </a:rPr>
              <a:t>72.9%</a:t>
            </a:r>
            <a:r>
              <a:rPr lang="zh-CN" altLang="en-US" sz="2000">
                <a:latin typeface="华文细黑" panose="02010600040101010101" pitchFamily="2" charset="-122"/>
                <a:ea typeface="华文细黑" panose="02010600040101010101" pitchFamily="2" charset="-122"/>
              </a:rPr>
              <a:t>居首，财付通</a:t>
            </a:r>
            <a:r>
              <a:rPr lang="en-US" altLang="zh-CN" sz="2000">
                <a:latin typeface="华文细黑" panose="02010600040101010101" pitchFamily="2" charset="-122"/>
                <a:ea typeface="华文细黑" panose="02010600040101010101" pitchFamily="2" charset="-122"/>
              </a:rPr>
              <a:t>(</a:t>
            </a:r>
            <a:r>
              <a:rPr lang="zh-CN" altLang="en-US" sz="2000">
                <a:latin typeface="华文细黑" panose="02010600040101010101" pitchFamily="2" charset="-122"/>
                <a:ea typeface="华文细黑" panose="02010600040101010101" pitchFamily="2" charset="-122"/>
              </a:rPr>
              <a:t>微信</a:t>
            </a:r>
            <a:r>
              <a:rPr lang="en-US" altLang="zh-CN" sz="2000">
                <a:latin typeface="华文细黑" panose="02010600040101010101" pitchFamily="2" charset="-122"/>
                <a:ea typeface="华文细黑" panose="02010600040101010101" pitchFamily="2" charset="-122"/>
              </a:rPr>
              <a:t>+</a:t>
            </a:r>
            <a:r>
              <a:rPr lang="zh-CN" altLang="en-US" sz="2000">
                <a:latin typeface="华文细黑" panose="02010600040101010101" pitchFamily="2" charset="-122"/>
                <a:ea typeface="华文细黑" panose="02010600040101010101" pitchFamily="2" charset="-122"/>
              </a:rPr>
              <a:t>手</a:t>
            </a:r>
            <a:r>
              <a:rPr lang="en-US" altLang="zh-CN" sz="2000">
                <a:latin typeface="华文细黑" panose="02010600040101010101" pitchFamily="2" charset="-122"/>
                <a:ea typeface="华文细黑" panose="02010600040101010101" pitchFamily="2" charset="-122"/>
              </a:rPr>
              <a:t>Q)17.4%</a:t>
            </a:r>
            <a:r>
              <a:rPr lang="zh-CN" altLang="en-US" sz="2000">
                <a:latin typeface="华文细黑" panose="02010600040101010101" pitchFamily="2" charset="-122"/>
                <a:ea typeface="华文细黑" panose="02010600040101010101" pitchFamily="2" charset="-122"/>
              </a:rPr>
              <a:t>位第二，拉卡拉</a:t>
            </a:r>
            <a:r>
              <a:rPr lang="en-US" altLang="zh-CN" sz="2000">
                <a:latin typeface="华文细黑" panose="02010600040101010101" pitchFamily="2" charset="-122"/>
                <a:ea typeface="华文细黑" panose="02010600040101010101" pitchFamily="2" charset="-122"/>
              </a:rPr>
              <a:t>3%</a:t>
            </a:r>
            <a:r>
              <a:rPr lang="zh-CN" altLang="en-US" sz="2000">
                <a:latin typeface="华文细黑" panose="02010600040101010101" pitchFamily="2" charset="-122"/>
                <a:ea typeface="华文细黑" panose="02010600040101010101" pitchFamily="2" charset="-122"/>
              </a:rPr>
              <a:t>排第三，百度钱包和易宝支付均在</a:t>
            </a:r>
            <a:r>
              <a:rPr lang="en-US" altLang="zh-CN" sz="2000">
                <a:latin typeface="华文细黑" panose="02010600040101010101" pitchFamily="2" charset="-122"/>
                <a:ea typeface="华文细黑" panose="02010600040101010101" pitchFamily="2" charset="-122"/>
              </a:rPr>
              <a:t>1%</a:t>
            </a:r>
            <a:r>
              <a:rPr lang="zh-CN" altLang="en-US" sz="2000">
                <a:latin typeface="华文细黑" panose="02010600040101010101" pitchFamily="2" charset="-122"/>
                <a:ea typeface="华文细黑" panose="02010600040101010101" pitchFamily="2" charset="-122"/>
              </a:rPr>
              <a:t>以上，分别为</a:t>
            </a:r>
            <a:r>
              <a:rPr lang="en-US" altLang="zh-CN" sz="2000">
                <a:latin typeface="华文细黑" panose="02010600040101010101" pitchFamily="2" charset="-122"/>
                <a:ea typeface="华文细黑" panose="02010600040101010101" pitchFamily="2" charset="-122"/>
              </a:rPr>
              <a:t>2.2%</a:t>
            </a:r>
            <a:r>
              <a:rPr lang="zh-CN" altLang="en-US" sz="2000">
                <a:latin typeface="华文细黑" panose="02010600040101010101" pitchFamily="2" charset="-122"/>
                <a:ea typeface="华文细黑" panose="02010600040101010101" pitchFamily="2" charset="-122"/>
              </a:rPr>
              <a:t>、</a:t>
            </a:r>
            <a:r>
              <a:rPr lang="en-US" altLang="zh-CN" sz="2000">
                <a:latin typeface="华文细黑" panose="02010600040101010101" pitchFamily="2" charset="-122"/>
                <a:ea typeface="华文细黑" panose="02010600040101010101" pitchFamily="2" charset="-122"/>
              </a:rPr>
              <a:t>1.5%;</a:t>
            </a:r>
            <a:r>
              <a:rPr lang="zh-CN" altLang="en-US" sz="2000">
                <a:latin typeface="华文细黑" panose="02010600040101010101" pitchFamily="2" charset="-122"/>
                <a:ea typeface="华文细黑" panose="02010600040101010101" pitchFamily="2" charset="-122"/>
              </a:rPr>
              <a:t>快钱、平安付、京东支付、连连支付相对较小。</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914400" y="1905000"/>
            <a:ext cx="7010400" cy="3352800"/>
          </a:xfrm>
        </p:spPr>
        <p:txBody>
          <a:bodyPr/>
          <a:lstStyle/>
          <a:p>
            <a:pPr>
              <a:lnSpc>
                <a:spcPct val="90000"/>
              </a:lnSpc>
            </a:pPr>
            <a:r>
              <a:rPr lang="zh-CN" altLang="en-US" sz="2800" b="1">
                <a:solidFill>
                  <a:schemeClr val="bg1"/>
                </a:solidFill>
                <a:latin typeface="微软雅黑" panose="020B0503020204020204" pitchFamily="34" charset="-122"/>
                <a:ea typeface="微软雅黑" panose="020B0503020204020204" pitchFamily="34" charset="-122"/>
              </a:rPr>
              <a:t>第一战：打车软件</a:t>
            </a:r>
          </a:p>
          <a:p>
            <a:pPr>
              <a:lnSpc>
                <a:spcPct val="90000"/>
              </a:lnSpc>
            </a:pPr>
            <a:r>
              <a:rPr lang="zh-CN" altLang="en-US" sz="2800" b="1">
                <a:solidFill>
                  <a:schemeClr val="bg1"/>
                </a:solidFill>
                <a:latin typeface="微软雅黑" panose="020B0503020204020204" pitchFamily="34" charset="-122"/>
                <a:ea typeface="微软雅黑" panose="020B0503020204020204" pitchFamily="34" charset="-122"/>
              </a:rPr>
              <a:t>战况：支付宝曾经推出当面付、音波付、扫码付等模式，在</a:t>
            </a:r>
            <a:r>
              <a:rPr lang="en-US" altLang="zh-CN" sz="2800" b="1">
                <a:solidFill>
                  <a:schemeClr val="bg1"/>
                </a:solidFill>
                <a:latin typeface="微软雅黑" panose="020B0503020204020204" pitchFamily="34" charset="-122"/>
                <a:ea typeface="微软雅黑" panose="020B0503020204020204" pitchFamily="34" charset="-122"/>
              </a:rPr>
              <a:t>O2O</a:t>
            </a:r>
            <a:r>
              <a:rPr lang="zh-CN" altLang="en-US" sz="2800" b="1">
                <a:solidFill>
                  <a:schemeClr val="bg1"/>
                </a:solidFill>
                <a:latin typeface="微软雅黑" panose="020B0503020204020204" pitchFamily="34" charset="-122"/>
                <a:ea typeface="微软雅黑" panose="020B0503020204020204" pitchFamily="34" charset="-122"/>
              </a:rPr>
              <a:t>模式中已经占领了一定先机，但率先意识到打车软件能够成为移动支付良好入口的微信无疑在这个领域和支付宝打了个平手。</a:t>
            </a:r>
          </a:p>
          <a:p>
            <a:pPr>
              <a:lnSpc>
                <a:spcPct val="90000"/>
              </a:lnSpc>
            </a:pPr>
            <a:r>
              <a:rPr lang="zh-CN" altLang="en-US" sz="2800" b="1">
                <a:solidFill>
                  <a:schemeClr val="bg1"/>
                </a:solidFill>
                <a:latin typeface="微软雅黑" panose="020B0503020204020204" pitchFamily="34" charset="-122"/>
                <a:ea typeface="微软雅黑" panose="020B0503020204020204" pitchFamily="34" charset="-122"/>
              </a:rPr>
              <a:t>战果：双方基本打平，支付宝原有优势并未体现。</a:t>
            </a:r>
          </a:p>
        </p:txBody>
      </p:sp>
      <p:pic>
        <p:nvPicPr>
          <p:cNvPr id="4100" name="Picture 4" descr="137554029446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2286000"/>
            <a:ext cx="6705600" cy="3324225"/>
          </a:xfrm>
          <a:prstGeom prst="rect">
            <a:avLst/>
          </a:prstGeom>
          <a:noFill/>
          <a:extLst>
            <a:ext uri="{909E8E84-426E-40DD-AFC4-6F175D3DCCD1}">
              <a14:hiddenFill xmlns="" xmlns:a14="http://schemas.microsoft.com/office/drawing/2010/main">
                <a:solidFill>
                  <a:srgbClr val="FFFFFF"/>
                </a:solidFill>
              </a14:hiddenFill>
            </a:ext>
          </a:extLst>
        </p:spPr>
      </p:pic>
      <p:sp>
        <p:nvSpPr>
          <p:cNvPr id="4101" name="Text Box 5"/>
          <p:cNvSpPr txBox="1">
            <a:spLocks noChangeArrowheads="1"/>
          </p:cNvSpPr>
          <p:nvPr/>
        </p:nvSpPr>
        <p:spPr bwMode="auto">
          <a:xfrm>
            <a:off x="1187624" y="332656"/>
            <a:ext cx="744947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b="1" dirty="0">
                <a:solidFill>
                  <a:srgbClr val="009900"/>
                </a:solidFill>
                <a:ea typeface="微软雅黑" panose="020B0503020204020204" pitchFamily="34" charset="-122"/>
              </a:rPr>
              <a:t>移动支付</a:t>
            </a:r>
            <a:r>
              <a:rPr lang="en-US" altLang="zh-CN" sz="4000" b="1" dirty="0">
                <a:solidFill>
                  <a:srgbClr val="009900"/>
                </a:solidFill>
                <a:latin typeface="微软雅黑" panose="020B0503020204020204" pitchFamily="34" charset="-122"/>
                <a:ea typeface="微软雅黑" panose="020B0503020204020204" pitchFamily="34" charset="-122"/>
              </a:rPr>
              <a:t>——</a:t>
            </a:r>
            <a:r>
              <a:rPr lang="zh-CN" altLang="en-US" sz="4000" b="1" dirty="0">
                <a:solidFill>
                  <a:srgbClr val="009900"/>
                </a:solidFill>
                <a:ea typeface="微软雅黑" panose="020B0503020204020204" pitchFamily="34" charset="-122"/>
              </a:rPr>
              <a:t>阿里与腾讯的战争</a:t>
            </a:r>
          </a:p>
        </p:txBody>
      </p:sp>
    </p:spTree>
    <p:extLst>
      <p:ext uri="{BB962C8B-B14F-4D97-AF65-F5344CB8AC3E}">
        <p14:creationId xmlns="" xmlns:p14="http://schemas.microsoft.com/office/powerpoint/2010/main" val="8534324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b="1" dirty="0">
                <a:solidFill>
                  <a:srgbClr val="009900"/>
                </a:solidFill>
                <a:ea typeface="微软雅黑" panose="020B0503020204020204" pitchFamily="34" charset="-122"/>
              </a:rPr>
              <a:t>支付宝与微信三大战争</a:t>
            </a:r>
          </a:p>
        </p:txBody>
      </p:sp>
      <p:sp>
        <p:nvSpPr>
          <p:cNvPr id="25603" name="Rectangle 3"/>
          <p:cNvSpPr>
            <a:spLocks noGrp="1" noChangeArrowheads="1"/>
          </p:cNvSpPr>
          <p:nvPr>
            <p:ph type="body" idx="1"/>
          </p:nvPr>
        </p:nvSpPr>
        <p:spPr>
          <a:xfrm>
            <a:off x="1676400" y="2209800"/>
            <a:ext cx="3124200" cy="3733800"/>
          </a:xfrm>
        </p:spPr>
        <p:txBody>
          <a:bodyPr/>
          <a:lstStyle/>
          <a:p>
            <a:pPr>
              <a:buFontTx/>
              <a:buNone/>
            </a:pPr>
            <a:r>
              <a:rPr lang="en-US" altLang="zh-CN" sz="2800" b="1">
                <a:solidFill>
                  <a:srgbClr val="FF3300"/>
                </a:solidFill>
                <a:latin typeface="微软雅黑" panose="020B0503020204020204" pitchFamily="34" charset="-122"/>
                <a:ea typeface="微软雅黑" panose="020B0503020204020204" pitchFamily="34" charset="-122"/>
              </a:rPr>
              <a:t>1.</a:t>
            </a:r>
            <a:r>
              <a:rPr lang="zh-CN" altLang="en-US" sz="2800" b="1">
                <a:solidFill>
                  <a:srgbClr val="FF3300"/>
                </a:solidFill>
                <a:latin typeface="微软雅黑" panose="020B0503020204020204" pitchFamily="34" charset="-122"/>
                <a:ea typeface="微软雅黑" panose="020B0503020204020204" pitchFamily="34" charset="-122"/>
              </a:rPr>
              <a:t>打车软件</a:t>
            </a:r>
          </a:p>
          <a:p>
            <a:pPr>
              <a:buFontTx/>
              <a:buNone/>
            </a:pPr>
            <a:endParaRPr lang="zh-CN" altLang="en-US" sz="2800" b="1">
              <a:solidFill>
                <a:srgbClr val="FF3300"/>
              </a:solidFill>
              <a:latin typeface="微软雅黑" panose="020B0503020204020204" pitchFamily="34" charset="-122"/>
              <a:ea typeface="微软雅黑" panose="020B0503020204020204" pitchFamily="34" charset="-122"/>
            </a:endParaRPr>
          </a:p>
          <a:p>
            <a:pPr>
              <a:buFontTx/>
              <a:buNone/>
            </a:pPr>
            <a:endParaRPr lang="zh-CN" altLang="en-US" sz="2800" b="1">
              <a:solidFill>
                <a:srgbClr val="009900"/>
              </a:solidFill>
              <a:latin typeface="微软雅黑" panose="020B0503020204020204" pitchFamily="34" charset="-122"/>
              <a:ea typeface="微软雅黑" panose="020B0503020204020204" pitchFamily="34" charset="-122"/>
            </a:endParaRPr>
          </a:p>
          <a:p>
            <a:pPr>
              <a:buFontTx/>
              <a:buNone/>
            </a:pPr>
            <a:r>
              <a:rPr lang="en-US" altLang="zh-CN" sz="2800" b="1">
                <a:solidFill>
                  <a:srgbClr val="0066FF"/>
                </a:solidFill>
                <a:latin typeface="微软雅黑" panose="020B0503020204020204" pitchFamily="34" charset="-122"/>
                <a:ea typeface="微软雅黑" panose="020B0503020204020204" pitchFamily="34" charset="-122"/>
              </a:rPr>
              <a:t>2.</a:t>
            </a:r>
            <a:r>
              <a:rPr lang="zh-CN" altLang="en-US" sz="2800" b="1">
                <a:solidFill>
                  <a:srgbClr val="0066FF"/>
                </a:solidFill>
                <a:latin typeface="微软雅黑" panose="020B0503020204020204" pitchFamily="34" charset="-122"/>
                <a:ea typeface="微软雅黑" panose="020B0503020204020204" pitchFamily="34" charset="-122"/>
              </a:rPr>
              <a:t>理财产品</a:t>
            </a:r>
          </a:p>
          <a:p>
            <a:pPr>
              <a:buFontTx/>
              <a:buNone/>
            </a:pPr>
            <a:endParaRPr lang="zh-CN" altLang="en-US" sz="2800" b="1">
              <a:solidFill>
                <a:srgbClr val="009900"/>
              </a:solidFill>
              <a:latin typeface="微软雅黑" panose="020B0503020204020204" pitchFamily="34" charset="-122"/>
              <a:ea typeface="微软雅黑" panose="020B0503020204020204" pitchFamily="34" charset="-122"/>
            </a:endParaRPr>
          </a:p>
          <a:p>
            <a:pPr>
              <a:buFontTx/>
              <a:buNone/>
            </a:pPr>
            <a:endParaRPr lang="zh-CN" altLang="en-US" sz="2800" b="1">
              <a:solidFill>
                <a:srgbClr val="009900"/>
              </a:solidFill>
              <a:latin typeface="微软雅黑" panose="020B0503020204020204" pitchFamily="34" charset="-122"/>
              <a:ea typeface="微软雅黑" panose="020B0503020204020204" pitchFamily="34" charset="-122"/>
            </a:endParaRPr>
          </a:p>
          <a:p>
            <a:pPr>
              <a:buFontTx/>
              <a:buNone/>
            </a:pPr>
            <a:r>
              <a:rPr lang="en-US" altLang="zh-CN" sz="2800" b="1">
                <a:solidFill>
                  <a:srgbClr val="009900"/>
                </a:solidFill>
                <a:latin typeface="微软雅黑" panose="020B0503020204020204" pitchFamily="34" charset="-122"/>
                <a:ea typeface="微软雅黑" panose="020B0503020204020204" pitchFamily="34" charset="-122"/>
              </a:rPr>
              <a:t>3.</a:t>
            </a:r>
            <a:r>
              <a:rPr lang="zh-CN" altLang="en-US" sz="2800" b="1">
                <a:solidFill>
                  <a:srgbClr val="009900"/>
                </a:solidFill>
                <a:latin typeface="微软雅黑" panose="020B0503020204020204" pitchFamily="34" charset="-122"/>
                <a:ea typeface="微软雅黑" panose="020B0503020204020204" pitchFamily="34" charset="-122"/>
              </a:rPr>
              <a:t>红包</a:t>
            </a:r>
          </a:p>
        </p:txBody>
      </p:sp>
      <p:pic>
        <p:nvPicPr>
          <p:cNvPr id="25604" name="图片 9" descr="华为7.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2209800"/>
            <a:ext cx="1717675" cy="3643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Text Box 5"/>
          <p:cNvSpPr txBox="1">
            <a:spLocks noChangeArrowheads="1"/>
          </p:cNvSpPr>
          <p:nvPr/>
        </p:nvSpPr>
        <p:spPr bwMode="auto">
          <a:xfrm>
            <a:off x="4191000" y="2667000"/>
            <a:ext cx="43084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FF3300"/>
                </a:solidFill>
                <a:latin typeface="微软雅黑" panose="020B0503020204020204" pitchFamily="34" charset="-122"/>
                <a:ea typeface="微软雅黑" panose="020B0503020204020204" pitchFamily="34" charset="-122"/>
              </a:rPr>
              <a:t>（快的打车 与 嘀嘀打车）</a:t>
            </a:r>
          </a:p>
        </p:txBody>
      </p:sp>
      <p:sp>
        <p:nvSpPr>
          <p:cNvPr id="25606" name="Text Box 6"/>
          <p:cNvSpPr txBox="1">
            <a:spLocks noChangeArrowheads="1"/>
          </p:cNvSpPr>
          <p:nvPr/>
        </p:nvSpPr>
        <p:spPr bwMode="auto">
          <a:xfrm>
            <a:off x="4267200" y="4343400"/>
            <a:ext cx="35972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66FF"/>
                </a:solidFill>
                <a:latin typeface="微软雅黑" panose="020B0503020204020204" pitchFamily="34" charset="-122"/>
                <a:ea typeface="微软雅黑" panose="020B0503020204020204" pitchFamily="34" charset="-122"/>
              </a:rPr>
              <a:t>（余额宝 与 理财通）</a:t>
            </a:r>
          </a:p>
        </p:txBody>
      </p:sp>
      <p:sp>
        <p:nvSpPr>
          <p:cNvPr id="25607" name="Text Box 7"/>
          <p:cNvSpPr txBox="1">
            <a:spLocks noChangeArrowheads="1"/>
          </p:cNvSpPr>
          <p:nvPr/>
        </p:nvSpPr>
        <p:spPr bwMode="auto">
          <a:xfrm>
            <a:off x="4267200" y="5867400"/>
            <a:ext cx="43084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9900"/>
                </a:solidFill>
                <a:latin typeface="微软雅黑" panose="020B0503020204020204" pitchFamily="34" charset="-122"/>
                <a:ea typeface="微软雅黑" panose="020B0503020204020204" pitchFamily="34" charset="-122"/>
              </a:rPr>
              <a:t>（淘宝红包 与 春晚红包）</a:t>
            </a:r>
          </a:p>
        </p:txBody>
      </p:sp>
    </p:spTree>
    <p:extLst>
      <p:ext uri="{BB962C8B-B14F-4D97-AF65-F5344CB8AC3E}">
        <p14:creationId xmlns="" xmlns:p14="http://schemas.microsoft.com/office/powerpoint/2010/main" val="1367145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直角三角形 8"/>
          <p:cNvSpPr>
            <a:spLocks noChangeArrowheads="1"/>
          </p:cNvSpPr>
          <p:nvPr/>
        </p:nvSpPr>
        <p:spPr bwMode="auto">
          <a:xfrm flipV="1">
            <a:off x="-7144" y="1052736"/>
            <a:ext cx="6693694" cy="1885950"/>
          </a:xfrm>
          <a:prstGeom prst="rtTriangle">
            <a:avLst/>
          </a:prstGeom>
          <a:solidFill>
            <a:srgbClr val="FFFFFF">
              <a:alpha val="92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chemeClr val="tx1"/>
              </a:solidFill>
              <a:latin typeface="宋体" panose="02010600030101010101" pitchFamily="2" charset="-122"/>
              <a:sym typeface="宋体" panose="02010600030101010101" pitchFamily="2" charset="-122"/>
            </a:endParaRPr>
          </a:p>
        </p:txBody>
      </p:sp>
      <p:sp>
        <p:nvSpPr>
          <p:cNvPr id="6147" name="文本框 16"/>
          <p:cNvSpPr>
            <a:spLocks noChangeArrowheads="1"/>
          </p:cNvSpPr>
          <p:nvPr/>
        </p:nvSpPr>
        <p:spPr bwMode="auto">
          <a:xfrm rot="960000">
            <a:off x="2963466" y="3156228"/>
            <a:ext cx="54483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en-US" altLang="zh-CN" sz="1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8" name="文本框 2"/>
          <p:cNvSpPr>
            <a:spLocks noChangeArrowheads="1"/>
          </p:cNvSpPr>
          <p:nvPr/>
        </p:nvSpPr>
        <p:spPr bwMode="auto">
          <a:xfrm>
            <a:off x="3592588" y="1874044"/>
            <a:ext cx="493985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tx1"/>
                </a:solidFill>
                <a:latin typeface="汉仪中黑简" pitchFamily="1" charset="-122"/>
                <a:ea typeface="汉仪中黑简" pitchFamily="1" charset="-122"/>
                <a:sym typeface="汉仪中黑简" pitchFamily="1" charset="-122"/>
              </a:rPr>
              <a:t>我--移动支付，别名手机支付</a:t>
            </a:r>
          </a:p>
        </p:txBody>
      </p:sp>
      <p:grpSp>
        <p:nvGrpSpPr>
          <p:cNvPr id="6149" name="组合 23"/>
          <p:cNvGrpSpPr>
            <a:grpSpLocks/>
          </p:cNvGrpSpPr>
          <p:nvPr/>
        </p:nvGrpSpPr>
        <p:grpSpPr bwMode="auto">
          <a:xfrm>
            <a:off x="2430" y="476672"/>
            <a:ext cx="4425554" cy="709555"/>
            <a:chOff x="0" y="85728"/>
            <a:chExt cx="5899700" cy="946789"/>
          </a:xfrm>
        </p:grpSpPr>
        <p:grpSp>
          <p:nvGrpSpPr>
            <p:cNvPr id="6150" name="组合 24"/>
            <p:cNvGrpSpPr>
              <a:grpSpLocks/>
            </p:cNvGrpSpPr>
            <p:nvPr/>
          </p:nvGrpSpPr>
          <p:grpSpPr bwMode="auto">
            <a:xfrm>
              <a:off x="0" y="85728"/>
              <a:ext cx="5888396" cy="814389"/>
              <a:chOff x="0" y="85728"/>
              <a:chExt cx="5888396" cy="814389"/>
            </a:xfrm>
          </p:grpSpPr>
          <p:sp>
            <p:nvSpPr>
              <p:cNvPr id="6151" name="文本框 26"/>
              <p:cNvSpPr>
                <a:spLocks noChangeArrowheads="1"/>
              </p:cNvSpPr>
              <p:nvPr/>
            </p:nvSpPr>
            <p:spPr bwMode="auto">
              <a:xfrm>
                <a:off x="1044935" y="148289"/>
                <a:ext cx="4843461" cy="662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625" b="1" dirty="0" smtClean="0">
                    <a:solidFill>
                      <a:srgbClr val="2E75B5"/>
                    </a:solidFill>
                    <a:latin typeface="Segoe UI Emoji" pitchFamily="2" charset="0"/>
                    <a:sym typeface="Segoe UI Black" pitchFamily="2" charset="0"/>
                  </a:rPr>
                  <a:t>“我”</a:t>
                </a:r>
                <a:r>
                  <a:rPr lang="zh-CN" altLang="en-US" sz="2625" b="1" dirty="0">
                    <a:solidFill>
                      <a:srgbClr val="2E75B5"/>
                    </a:solidFill>
                    <a:latin typeface="Segoe UI Emoji" pitchFamily="2" charset="0"/>
                    <a:sym typeface="Segoe UI Black" pitchFamily="2" charset="0"/>
                  </a:rPr>
                  <a:t>是谁</a:t>
                </a:r>
              </a:p>
            </p:txBody>
          </p:sp>
          <p:grpSp>
            <p:nvGrpSpPr>
              <p:cNvPr id="6152" name="组合 27"/>
              <p:cNvGrpSpPr>
                <a:grpSpLocks/>
              </p:cNvGrpSpPr>
              <p:nvPr/>
            </p:nvGrpSpPr>
            <p:grpSpPr bwMode="auto">
              <a:xfrm>
                <a:off x="0" y="85728"/>
                <a:ext cx="981293" cy="814389"/>
                <a:chOff x="0" y="85723"/>
                <a:chExt cx="981293" cy="814389"/>
              </a:xfrm>
            </p:grpSpPr>
            <p:sp>
              <p:nvSpPr>
                <p:cNvPr id="6153" name="矩形 28"/>
                <p:cNvSpPr>
                  <a:spLocks noChangeArrowheads="1"/>
                </p:cNvSpPr>
                <p:nvPr/>
              </p:nvSpPr>
              <p:spPr bwMode="auto">
                <a:xfrm>
                  <a:off x="823918" y="85723"/>
                  <a:ext cx="157375" cy="814388"/>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chemeClr val="tx1"/>
                    </a:solidFill>
                    <a:latin typeface="宋体" panose="02010600030101010101" pitchFamily="2" charset="-122"/>
                    <a:sym typeface="宋体" panose="02010600030101010101" pitchFamily="2" charset="-122"/>
                  </a:endParaRPr>
                </a:p>
              </p:txBody>
            </p:sp>
            <p:sp>
              <p:nvSpPr>
                <p:cNvPr id="6155" name="矩形 30"/>
                <p:cNvSpPr>
                  <a:spLocks noChangeArrowheads="1"/>
                </p:cNvSpPr>
                <p:nvPr/>
              </p:nvSpPr>
              <p:spPr bwMode="auto">
                <a:xfrm>
                  <a:off x="0" y="85724"/>
                  <a:ext cx="704852" cy="814388"/>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chemeClr val="tx1"/>
                    </a:solidFill>
                    <a:latin typeface="宋体" panose="02010600030101010101" pitchFamily="2" charset="-122"/>
                    <a:sym typeface="宋体" panose="02010600030101010101" pitchFamily="2" charset="-122"/>
                  </a:endParaRPr>
                </a:p>
              </p:txBody>
            </p:sp>
          </p:grpSp>
        </p:grpSp>
        <p:sp>
          <p:nvSpPr>
            <p:cNvPr id="6159" name="文本框 25"/>
            <p:cNvSpPr>
              <a:spLocks noChangeArrowheads="1"/>
            </p:cNvSpPr>
            <p:nvPr/>
          </p:nvSpPr>
          <p:spPr bwMode="auto">
            <a:xfrm>
              <a:off x="1047752" y="555103"/>
              <a:ext cx="4851948" cy="477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zh-CN" altLang="en-US" sz="1725">
                <a:solidFill>
                  <a:schemeClr val="tx1"/>
                </a:solidFill>
                <a:latin typeface="Calibri" panose="020F0502020204030204" pitchFamily="34" charset="0"/>
                <a:sym typeface="宋体" panose="02010600030101010101" pitchFamily="2" charset="-122"/>
              </a:endParaRPr>
            </a:p>
          </p:txBody>
        </p:sp>
      </p:grpSp>
      <p:sp>
        <p:nvSpPr>
          <p:cNvPr id="6160" name="Text Box 16"/>
          <p:cNvSpPr txBox="1">
            <a:spLocks noChangeArrowheads="1"/>
          </p:cNvSpPr>
          <p:nvPr/>
        </p:nvSpPr>
        <p:spPr bwMode="auto">
          <a:xfrm rot="480000" flipV="1">
            <a:off x="2724150" y="2467414"/>
            <a:ext cx="501610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zh-CN" altLang="zh-CN" sz="1050">
              <a:solidFill>
                <a:schemeClr val="tx1"/>
              </a:solidFill>
            </a:endParaRPr>
          </a:p>
        </p:txBody>
      </p:sp>
      <p:sp>
        <p:nvSpPr>
          <p:cNvPr id="6161" name="Text Box 17"/>
          <p:cNvSpPr txBox="1">
            <a:spLocks noChangeArrowheads="1"/>
          </p:cNvSpPr>
          <p:nvPr/>
        </p:nvSpPr>
        <p:spPr bwMode="auto">
          <a:xfrm>
            <a:off x="3288507" y="3180160"/>
            <a:ext cx="4302919"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zh-CN" altLang="zh-CN" sz="1050">
              <a:solidFill>
                <a:schemeClr val="tx1"/>
              </a:solidFill>
            </a:endParaRPr>
          </a:p>
        </p:txBody>
      </p:sp>
      <p:sp>
        <p:nvSpPr>
          <p:cNvPr id="6162" name="Text Box 18"/>
          <p:cNvSpPr txBox="1">
            <a:spLocks noChangeArrowheads="1"/>
          </p:cNvSpPr>
          <p:nvPr/>
        </p:nvSpPr>
        <p:spPr bwMode="auto">
          <a:xfrm rot="240000">
            <a:off x="3680382" y="2714531"/>
            <a:ext cx="435768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400" dirty="0">
                <a:solidFill>
                  <a:schemeClr val="tx1"/>
                </a:solidFill>
              </a:rPr>
              <a:t>移动支付也称为手机支付，就是允许用户使用其移动终端（通常是手机）对所消费的商品或服务进行账务支付的一种服务方式</a:t>
            </a:r>
            <a:r>
              <a:rPr lang="zh-CN" altLang="en-US" sz="2400" dirty="0" smtClean="0">
                <a:solidFill>
                  <a:schemeClr val="tx1"/>
                </a:solidFill>
              </a:rPr>
              <a:t>。</a:t>
            </a:r>
            <a:endParaRPr lang="zh-CN" altLang="en-US" sz="2400" dirty="0">
              <a:solidFill>
                <a:schemeClr val="tx1"/>
              </a:solidFill>
            </a:endParaRPr>
          </a:p>
        </p:txBody>
      </p:sp>
      <p:pic>
        <p:nvPicPr>
          <p:cNvPr id="19" name="Picture 69" descr="http://af.shejis.com/uploadfile/af/uploadfile/200902/2009021209593849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2060848"/>
            <a:ext cx="3165475"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
          <p:cNvPicPr>
            <a:picLocks noChangeAspect="1" noChangeArrowheads="1"/>
          </p:cNvPicPr>
          <p:nvPr/>
        </p:nvPicPr>
        <p:blipFill>
          <a:blip r:embed="rId3" cstate="print"/>
          <a:srcRect/>
          <a:stretch>
            <a:fillRect/>
          </a:stretch>
        </p:blipFill>
        <p:spPr bwMode="auto">
          <a:xfrm>
            <a:off x="831180" y="4365104"/>
            <a:ext cx="1652588" cy="2100263"/>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21" name="Picture 7"/>
          <p:cNvPicPr>
            <a:picLocks noChangeAspect="1" noChangeArrowheads="1"/>
          </p:cNvPicPr>
          <p:nvPr/>
        </p:nvPicPr>
        <p:blipFill>
          <a:blip r:embed="rId4" cstate="print"/>
          <a:srcRect/>
          <a:stretch>
            <a:fillRect/>
          </a:stretch>
        </p:blipFill>
        <p:spPr bwMode="auto">
          <a:xfrm>
            <a:off x="4788024" y="4365104"/>
            <a:ext cx="2170112" cy="198120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extLst>
      <p:ext uri="{BB962C8B-B14F-4D97-AF65-F5344CB8AC3E}">
        <p14:creationId xmlns="" xmlns:p14="http://schemas.microsoft.com/office/powerpoint/2010/main" val="39883810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16635575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941640" y="1438151"/>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zh-CN" altLang="en-US" b="1" dirty="0">
                <a:solidFill>
                  <a:srgbClr val="FF3300"/>
                </a:solidFill>
                <a:ea typeface="微软雅黑" panose="020B0503020204020204" pitchFamily="34" charset="-122"/>
              </a:rPr>
              <a:t>第一战：打车软件</a:t>
            </a:r>
          </a:p>
        </p:txBody>
      </p:sp>
      <p:sp>
        <p:nvSpPr>
          <p:cNvPr id="7171" name="Rectangle 3"/>
          <p:cNvSpPr>
            <a:spLocks noGrp="1" noChangeArrowheads="1"/>
          </p:cNvSpPr>
          <p:nvPr>
            <p:ph type="body" idx="1"/>
          </p:nvPr>
        </p:nvSpPr>
        <p:spPr>
          <a:xfrm>
            <a:off x="609600" y="2286000"/>
            <a:ext cx="6248400" cy="3230563"/>
          </a:xfrm>
        </p:spPr>
        <p:txBody>
          <a:bodyPr/>
          <a:lstStyle/>
          <a:p>
            <a:pPr>
              <a:buFontTx/>
              <a:buNone/>
            </a:pPr>
            <a:r>
              <a:rPr lang="zh-CN" altLang="en-US" dirty="0">
                <a:latin typeface="微软雅黑" panose="020B0503020204020204" pitchFamily="34" charset="-122"/>
                <a:ea typeface="微软雅黑" panose="020B0503020204020204" pitchFamily="34" charset="-122"/>
              </a:rPr>
              <a:t>返利大战的本质：</a:t>
            </a:r>
          </a:p>
          <a:p>
            <a:pPr>
              <a:buFontTx/>
              <a:buNone/>
            </a:pPr>
            <a:r>
              <a:rPr lang="zh-CN" altLang="en-US" dirty="0">
                <a:latin typeface="微软雅黑" panose="020B0503020204020204" pitchFamily="34" charset="-122"/>
                <a:ea typeface="微软雅黑" panose="020B0503020204020204" pitchFamily="34" charset="-122"/>
              </a:rPr>
              <a:t>       移动支付的市场争夺。</a:t>
            </a:r>
          </a:p>
          <a:p>
            <a:pPr>
              <a:buFontTx/>
              <a:buNone/>
            </a:pPr>
            <a:endParaRPr lang="zh-CN" altLang="en-US" dirty="0">
              <a:latin typeface="微软雅黑" panose="020B0503020204020204" pitchFamily="34" charset="-122"/>
              <a:ea typeface="微软雅黑" panose="020B0503020204020204" pitchFamily="34" charset="-122"/>
            </a:endParaRPr>
          </a:p>
          <a:p>
            <a:pPr>
              <a:buFontTx/>
              <a:buNone/>
            </a:pPr>
            <a:r>
              <a:rPr lang="zh-CN" altLang="en-US" dirty="0">
                <a:latin typeface="微软雅黑" panose="020B0503020204020204" pitchFamily="34" charset="-122"/>
                <a:ea typeface="微软雅黑" panose="020B0503020204020204" pitchFamily="34" charset="-122"/>
              </a:rPr>
              <a:t>标志着互联网进入 场景时代。</a:t>
            </a:r>
          </a:p>
        </p:txBody>
      </p:sp>
      <p:pic>
        <p:nvPicPr>
          <p:cNvPr id="7172" name="图片 9" descr="华为3.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408155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16635575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32059" y="2389187"/>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26627" name="Rectangle 3"/>
          <p:cNvSpPr>
            <a:spLocks noGrp="1" noChangeArrowheads="1"/>
          </p:cNvSpPr>
          <p:nvPr>
            <p:ph type="title"/>
          </p:nvPr>
        </p:nvSpPr>
        <p:spPr/>
        <p:txBody>
          <a:bodyPr/>
          <a:lstStyle/>
          <a:p>
            <a:r>
              <a:rPr lang="zh-CN" altLang="en-US" b="1">
                <a:solidFill>
                  <a:srgbClr val="FF3300"/>
                </a:solidFill>
                <a:ea typeface="微软雅黑" panose="020B0503020204020204" pitchFamily="34" charset="-122"/>
              </a:rPr>
              <a:t>第一战：打车软件</a:t>
            </a:r>
          </a:p>
        </p:txBody>
      </p:sp>
      <p:sp>
        <p:nvSpPr>
          <p:cNvPr id="26628" name="Rectangle 4"/>
          <p:cNvSpPr>
            <a:spLocks noGrp="1" noChangeArrowheads="1"/>
          </p:cNvSpPr>
          <p:nvPr>
            <p:ph type="body" idx="1"/>
          </p:nvPr>
        </p:nvSpPr>
        <p:spPr>
          <a:xfrm>
            <a:off x="762000" y="1905000"/>
            <a:ext cx="7391400" cy="1447800"/>
          </a:xfrm>
        </p:spPr>
        <p:txBody>
          <a:bodyPr/>
          <a:lstStyle/>
          <a:p>
            <a:pPr>
              <a:lnSpc>
                <a:spcPct val="90000"/>
              </a:lnSpc>
              <a:buFontTx/>
              <a:buNone/>
            </a:pPr>
            <a:r>
              <a:rPr lang="en-US" altLang="zh-CN">
                <a:latin typeface="微软雅黑" panose="020B0503020204020204" pitchFamily="34" charset="-122"/>
                <a:ea typeface="微软雅黑" panose="020B0503020204020204" pitchFamily="34" charset="-122"/>
              </a:rPr>
              <a:t>2015</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月</a:t>
            </a:r>
            <a:r>
              <a:rPr lang="en-US" altLang="zh-CN">
                <a:latin typeface="微软雅黑" panose="020B0503020204020204" pitchFamily="34" charset="-122"/>
                <a:ea typeface="微软雅黑" panose="020B0503020204020204" pitchFamily="34" charset="-122"/>
              </a:rPr>
              <a:t>14</a:t>
            </a:r>
            <a:r>
              <a:rPr lang="zh-CN" altLang="en-US">
                <a:latin typeface="微软雅黑" panose="020B0503020204020204" pitchFamily="34" charset="-122"/>
                <a:ea typeface="微软雅黑" panose="020B0503020204020204" pitchFamily="34" charset="-122"/>
              </a:rPr>
              <a:t>日，快的打车与滴滴打车宣布进行战略合并。 </a:t>
            </a:r>
          </a:p>
        </p:txBody>
      </p:sp>
      <p:pic>
        <p:nvPicPr>
          <p:cNvPr id="26629" name="图片 9" descr="华为3.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246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0" name="Picture 6" descr="142398939177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276600"/>
            <a:ext cx="5029200" cy="31781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63667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16635575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94899" y="4347348"/>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27651" name="Rectangle 3"/>
          <p:cNvSpPr>
            <a:spLocks noGrp="1" noChangeArrowheads="1"/>
          </p:cNvSpPr>
          <p:nvPr>
            <p:ph type="title"/>
          </p:nvPr>
        </p:nvSpPr>
        <p:spPr/>
        <p:txBody>
          <a:bodyPr/>
          <a:lstStyle/>
          <a:p>
            <a:r>
              <a:rPr lang="zh-CN" altLang="en-US" b="1">
                <a:solidFill>
                  <a:srgbClr val="009900"/>
                </a:solidFill>
                <a:ea typeface="微软雅黑" panose="020B0503020204020204" pitchFamily="34" charset="-122"/>
              </a:rPr>
              <a:t>第一战：打车软件</a:t>
            </a:r>
          </a:p>
        </p:txBody>
      </p:sp>
      <p:sp>
        <p:nvSpPr>
          <p:cNvPr id="27652" name="Rectangle 4"/>
          <p:cNvSpPr>
            <a:spLocks noGrp="1" noChangeArrowheads="1"/>
          </p:cNvSpPr>
          <p:nvPr>
            <p:ph type="body" idx="1"/>
          </p:nvPr>
        </p:nvSpPr>
        <p:spPr/>
        <p:txBody>
          <a:bodyPr/>
          <a:lstStyle/>
          <a:p>
            <a:pPr>
              <a:buFontTx/>
              <a:buNone/>
            </a:pPr>
            <a:endParaRPr lang="en-US" altLang="zh-CN" dirty="0">
              <a:latin typeface="微软雅黑" panose="020B0503020204020204" pitchFamily="34" charset="-122"/>
              <a:ea typeface="微软雅黑" panose="020B0503020204020204" pitchFamily="34" charset="-122"/>
            </a:endParaRPr>
          </a:p>
          <a:p>
            <a:pPr>
              <a:buFontTx/>
              <a:buNone/>
            </a:pPr>
            <a:r>
              <a:rPr lang="zh-CN" altLang="en-US" dirty="0">
                <a:latin typeface="微软雅黑" panose="020B0503020204020204" pitchFamily="34" charset="-122"/>
                <a:ea typeface="微软雅黑" panose="020B0503020204020204" pitchFamily="34" charset="-122"/>
              </a:rPr>
              <a:t>战况：微信率先先意识到打车软件能够成为移动支付良好的入口 。</a:t>
            </a:r>
          </a:p>
          <a:p>
            <a:pPr>
              <a:buFontTx/>
              <a:buNone/>
            </a:pPr>
            <a:endParaRPr lang="zh-CN" altLang="en-US" dirty="0">
              <a:latin typeface="微软雅黑" panose="020B0503020204020204" pitchFamily="34" charset="-122"/>
              <a:ea typeface="微软雅黑" panose="020B0503020204020204" pitchFamily="34" charset="-122"/>
            </a:endParaRPr>
          </a:p>
          <a:p>
            <a:pPr>
              <a:buFontTx/>
              <a:buNone/>
            </a:pPr>
            <a:r>
              <a:rPr lang="zh-CN" altLang="en-US" dirty="0">
                <a:latin typeface="微软雅黑" panose="020B0503020204020204" pitchFamily="34" charset="-122"/>
                <a:ea typeface="微软雅黑" panose="020B0503020204020204" pitchFamily="34" charset="-122"/>
              </a:rPr>
              <a:t>战果：双方基本打平，支付宝原有优势并未体现。</a:t>
            </a:r>
          </a:p>
        </p:txBody>
      </p:sp>
      <p:pic>
        <p:nvPicPr>
          <p:cNvPr id="27653" name="图片 9" descr="华为3.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6287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2">
                                            <p:txEl>
                                              <p:pRg st="1" end="1"/>
                                            </p:txEl>
                                          </p:spTgt>
                                        </p:tgtEl>
                                        <p:attrNameLst>
                                          <p:attrName>style.visibility</p:attrName>
                                        </p:attrNameLst>
                                      </p:cBhvr>
                                      <p:to>
                                        <p:strVal val="visible"/>
                                      </p:to>
                                    </p:set>
                                    <p:anim calcmode="lin" valueType="num">
                                      <p:cBhvr additive="base">
                                        <p:cTn id="7" dur="500" fill="hold"/>
                                        <p:tgtEl>
                                          <p:spTgt spid="2765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2">
                                            <p:txEl>
                                              <p:pRg st="3" end="3"/>
                                            </p:txEl>
                                          </p:spTgt>
                                        </p:tgtEl>
                                        <p:attrNameLst>
                                          <p:attrName>style.visibility</p:attrName>
                                        </p:attrNameLst>
                                      </p:cBhvr>
                                      <p:to>
                                        <p:strVal val="visible"/>
                                      </p:to>
                                    </p:set>
                                    <p:anim calcmode="lin" valueType="num">
                                      <p:cBhvr additive="base">
                                        <p:cTn id="13" dur="500" fill="hold"/>
                                        <p:tgtEl>
                                          <p:spTgt spid="2765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b="1">
                <a:solidFill>
                  <a:srgbClr val="0066FF"/>
                </a:solidFill>
                <a:ea typeface="微软雅黑" panose="020B0503020204020204" pitchFamily="34" charset="-122"/>
              </a:rPr>
              <a:t>第二战：理财产品</a:t>
            </a:r>
          </a:p>
        </p:txBody>
      </p:sp>
      <p:pic>
        <p:nvPicPr>
          <p:cNvPr id="5126" name="Picture 6" descr="2ee7_609a326f_c167_6b74_5b63_cc46a66a126f_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1981200"/>
            <a:ext cx="6553200" cy="436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69707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81" name="AutoShape 9"/>
          <p:cNvSpPr>
            <a:spLocks noChangeArrowheads="1"/>
          </p:cNvSpPr>
          <p:nvPr/>
        </p:nvSpPr>
        <p:spPr bwMode="auto">
          <a:xfrm>
            <a:off x="3657600" y="3124200"/>
            <a:ext cx="2590800" cy="1447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AutoShape 8"/>
          <p:cNvSpPr>
            <a:spLocks noChangeArrowheads="1"/>
          </p:cNvSpPr>
          <p:nvPr/>
        </p:nvSpPr>
        <p:spPr bwMode="auto">
          <a:xfrm>
            <a:off x="381000" y="3124200"/>
            <a:ext cx="2590800" cy="1447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8674" name="Picture 2" descr="16635575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86714" y="1208087"/>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28675" name="Rectangle 3"/>
          <p:cNvSpPr>
            <a:spLocks noGrp="1" noChangeArrowheads="1"/>
          </p:cNvSpPr>
          <p:nvPr>
            <p:ph type="title"/>
          </p:nvPr>
        </p:nvSpPr>
        <p:spPr/>
        <p:txBody>
          <a:bodyPr/>
          <a:lstStyle/>
          <a:p>
            <a:r>
              <a:rPr lang="zh-CN" altLang="en-US" b="1">
                <a:solidFill>
                  <a:srgbClr val="0066FF"/>
                </a:solidFill>
                <a:ea typeface="微软雅黑" panose="020B0503020204020204" pitchFamily="34" charset="-122"/>
              </a:rPr>
              <a:t>第二战：理财产品</a:t>
            </a:r>
          </a:p>
        </p:txBody>
      </p:sp>
      <p:sp>
        <p:nvSpPr>
          <p:cNvPr id="28676" name="Rectangle 4"/>
          <p:cNvSpPr>
            <a:spLocks noGrp="1" noChangeArrowheads="1"/>
          </p:cNvSpPr>
          <p:nvPr>
            <p:ph type="body" idx="1"/>
          </p:nvPr>
        </p:nvSpPr>
        <p:spPr>
          <a:xfrm>
            <a:off x="1752600" y="2209800"/>
            <a:ext cx="3048000" cy="685800"/>
          </a:xfrm>
        </p:spPr>
        <p:txBody>
          <a:bodyPr/>
          <a:lstStyle/>
          <a:p>
            <a:pPr>
              <a:buFontTx/>
              <a:buNone/>
            </a:pPr>
            <a:r>
              <a:rPr lang="zh-CN" altLang="en-US" b="1">
                <a:solidFill>
                  <a:srgbClr val="009900"/>
                </a:solidFill>
                <a:ea typeface="微软雅黑" panose="020B0503020204020204" pitchFamily="34" charset="-122"/>
              </a:rPr>
              <a:t>两者模式比较：</a:t>
            </a:r>
          </a:p>
          <a:p>
            <a:pPr>
              <a:buFontTx/>
              <a:buNone/>
            </a:pPr>
            <a:endParaRPr lang="en-US" altLang="zh-CN">
              <a:ea typeface="微软雅黑" panose="020B0503020204020204" pitchFamily="34" charset="-122"/>
            </a:endParaRPr>
          </a:p>
        </p:txBody>
      </p:sp>
      <p:sp>
        <p:nvSpPr>
          <p:cNvPr id="28678" name="Rectangle 6"/>
          <p:cNvSpPr>
            <a:spLocks noChangeArrowheads="1"/>
          </p:cNvSpPr>
          <p:nvPr/>
        </p:nvSpPr>
        <p:spPr bwMode="auto">
          <a:xfrm>
            <a:off x="457200" y="32766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FF3300"/>
                </a:solidFill>
                <a:ea typeface="微软雅黑" panose="020B0503020204020204" pitchFamily="34" charset="-122"/>
              </a:rPr>
              <a:t>理财通：</a:t>
            </a:r>
          </a:p>
          <a:p>
            <a:pPr>
              <a:buFontTx/>
              <a:buNone/>
            </a:pPr>
            <a:r>
              <a:rPr lang="zh-CN" altLang="en-US" b="1">
                <a:solidFill>
                  <a:srgbClr val="FF3300"/>
                </a:solidFill>
                <a:ea typeface="微软雅黑" panose="020B0503020204020204" pitchFamily="34" charset="-122"/>
              </a:rPr>
              <a:t>社交 </a:t>
            </a:r>
            <a:r>
              <a:rPr lang="en-US" altLang="zh-CN" b="1">
                <a:solidFill>
                  <a:srgbClr val="FF3300"/>
                </a:solidFill>
                <a:ea typeface="微软雅黑" panose="020B0503020204020204" pitchFamily="34" charset="-122"/>
              </a:rPr>
              <a:t>+ </a:t>
            </a:r>
            <a:r>
              <a:rPr lang="zh-CN" altLang="en-US" b="1">
                <a:solidFill>
                  <a:srgbClr val="FF3300"/>
                </a:solidFill>
                <a:ea typeface="微软雅黑" panose="020B0503020204020204" pitchFamily="34" charset="-122"/>
              </a:rPr>
              <a:t>支付</a:t>
            </a:r>
          </a:p>
          <a:p>
            <a:pPr>
              <a:buFontTx/>
              <a:buNone/>
            </a:pPr>
            <a:endParaRPr lang="en-US" altLang="zh-CN">
              <a:ea typeface="微软雅黑" panose="020B0503020204020204" pitchFamily="34" charset="-122"/>
            </a:endParaRPr>
          </a:p>
        </p:txBody>
      </p:sp>
      <p:sp>
        <p:nvSpPr>
          <p:cNvPr id="28679" name="Rectangle 7"/>
          <p:cNvSpPr>
            <a:spLocks noChangeArrowheads="1"/>
          </p:cNvSpPr>
          <p:nvPr/>
        </p:nvSpPr>
        <p:spPr bwMode="auto">
          <a:xfrm>
            <a:off x="3810000" y="32004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0066FF"/>
                </a:solidFill>
                <a:latin typeface="微软雅黑" panose="020B0503020204020204" pitchFamily="34" charset="-122"/>
                <a:ea typeface="微软雅黑" panose="020B0503020204020204" pitchFamily="34" charset="-122"/>
              </a:rPr>
              <a:t>余额宝：</a:t>
            </a:r>
          </a:p>
          <a:p>
            <a:pPr>
              <a:buFontTx/>
              <a:buNone/>
            </a:pPr>
            <a:r>
              <a:rPr lang="zh-CN" altLang="en-US" b="1">
                <a:solidFill>
                  <a:srgbClr val="0066FF"/>
                </a:solidFill>
                <a:latin typeface="微软雅黑" panose="020B0503020204020204" pitchFamily="34" charset="-122"/>
                <a:ea typeface="微软雅黑" panose="020B0503020204020204" pitchFamily="34" charset="-122"/>
              </a:rPr>
              <a:t>购物 </a:t>
            </a:r>
            <a:r>
              <a:rPr lang="en-US" altLang="zh-CN" b="1">
                <a:solidFill>
                  <a:srgbClr val="0066FF"/>
                </a:solidFill>
                <a:latin typeface="微软雅黑" panose="020B0503020204020204" pitchFamily="34" charset="-122"/>
                <a:ea typeface="微软雅黑" panose="020B0503020204020204" pitchFamily="34" charset="-122"/>
              </a:rPr>
              <a:t>+ </a:t>
            </a:r>
            <a:r>
              <a:rPr lang="zh-CN" altLang="en-US" b="1">
                <a:solidFill>
                  <a:srgbClr val="0066FF"/>
                </a:solidFill>
                <a:latin typeface="微软雅黑" panose="020B0503020204020204" pitchFamily="34" charset="-122"/>
                <a:ea typeface="微软雅黑" panose="020B0503020204020204" pitchFamily="34" charset="-122"/>
              </a:rPr>
              <a:t>支付</a:t>
            </a:r>
          </a:p>
          <a:p>
            <a:pPr>
              <a:buFontTx/>
              <a:buNone/>
            </a:pPr>
            <a:endParaRPr lang="en-US" altLang="zh-CN">
              <a:ea typeface="微软雅黑" panose="020B0503020204020204" pitchFamily="34" charset="-122"/>
            </a:endParaRPr>
          </a:p>
        </p:txBody>
      </p:sp>
      <p:sp>
        <p:nvSpPr>
          <p:cNvPr id="28682" name="Rectangle 10"/>
          <p:cNvSpPr>
            <a:spLocks noChangeArrowheads="1"/>
          </p:cNvSpPr>
          <p:nvPr/>
        </p:nvSpPr>
        <p:spPr bwMode="auto">
          <a:xfrm>
            <a:off x="1752600" y="22098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009900"/>
                </a:solidFill>
                <a:ea typeface="微软雅黑" panose="020B0503020204020204" pitchFamily="34" charset="-122"/>
              </a:rPr>
              <a:t>两者模式比较：</a:t>
            </a:r>
          </a:p>
          <a:p>
            <a:pPr>
              <a:buFontTx/>
              <a:buNone/>
            </a:pPr>
            <a:endParaRPr lang="en-US" altLang="zh-CN">
              <a:ea typeface="微软雅黑" panose="020B0503020204020204" pitchFamily="34" charset="-122"/>
            </a:endParaRPr>
          </a:p>
        </p:txBody>
      </p:sp>
      <p:sp>
        <p:nvSpPr>
          <p:cNvPr id="28683" name="Rectangle 11"/>
          <p:cNvSpPr>
            <a:spLocks noChangeArrowheads="1"/>
          </p:cNvSpPr>
          <p:nvPr/>
        </p:nvSpPr>
        <p:spPr bwMode="auto">
          <a:xfrm>
            <a:off x="457200" y="32766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FF3300"/>
                </a:solidFill>
                <a:ea typeface="微软雅黑" panose="020B0503020204020204" pitchFamily="34" charset="-122"/>
              </a:rPr>
              <a:t>理财通：</a:t>
            </a:r>
          </a:p>
          <a:p>
            <a:pPr>
              <a:buFontTx/>
              <a:buNone/>
            </a:pPr>
            <a:r>
              <a:rPr lang="zh-CN" altLang="en-US" b="1">
                <a:solidFill>
                  <a:srgbClr val="FF3300"/>
                </a:solidFill>
                <a:ea typeface="微软雅黑" panose="020B0503020204020204" pitchFamily="34" charset="-122"/>
              </a:rPr>
              <a:t>社交 </a:t>
            </a:r>
            <a:r>
              <a:rPr lang="en-US" altLang="zh-CN" b="1">
                <a:solidFill>
                  <a:srgbClr val="FF3300"/>
                </a:solidFill>
                <a:ea typeface="微软雅黑" panose="020B0503020204020204" pitchFamily="34" charset="-122"/>
              </a:rPr>
              <a:t>+ </a:t>
            </a:r>
            <a:r>
              <a:rPr lang="zh-CN" altLang="en-US" b="1">
                <a:solidFill>
                  <a:srgbClr val="FF3300"/>
                </a:solidFill>
                <a:ea typeface="微软雅黑" panose="020B0503020204020204" pitchFamily="34" charset="-122"/>
              </a:rPr>
              <a:t>支付</a:t>
            </a:r>
          </a:p>
          <a:p>
            <a:pPr>
              <a:buFontTx/>
              <a:buNone/>
            </a:pPr>
            <a:endParaRPr lang="en-US" altLang="zh-CN">
              <a:ea typeface="微软雅黑" panose="020B0503020204020204" pitchFamily="34" charset="-122"/>
            </a:endParaRPr>
          </a:p>
        </p:txBody>
      </p:sp>
    </p:spTree>
    <p:extLst>
      <p:ext uri="{BB962C8B-B14F-4D97-AF65-F5344CB8AC3E}">
        <p14:creationId xmlns="" xmlns:p14="http://schemas.microsoft.com/office/powerpoint/2010/main" val="3685915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16635575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4653136"/>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30723" name="Rectangle 3"/>
          <p:cNvSpPr>
            <a:spLocks noGrp="1" noChangeArrowheads="1"/>
          </p:cNvSpPr>
          <p:nvPr>
            <p:ph type="title"/>
          </p:nvPr>
        </p:nvSpPr>
        <p:spPr/>
        <p:txBody>
          <a:bodyPr/>
          <a:lstStyle/>
          <a:p>
            <a:r>
              <a:rPr lang="zh-CN" altLang="en-US" b="1">
                <a:solidFill>
                  <a:srgbClr val="0066FF"/>
                </a:solidFill>
                <a:ea typeface="微软雅黑" panose="020B0503020204020204" pitchFamily="34" charset="-122"/>
              </a:rPr>
              <a:t>第二战：理财产品</a:t>
            </a:r>
          </a:p>
        </p:txBody>
      </p:sp>
      <p:sp>
        <p:nvSpPr>
          <p:cNvPr id="30724" name="Rectangle 4"/>
          <p:cNvSpPr>
            <a:spLocks noGrp="1" noChangeArrowheads="1"/>
          </p:cNvSpPr>
          <p:nvPr>
            <p:ph type="body" idx="1"/>
          </p:nvPr>
        </p:nvSpPr>
        <p:spPr>
          <a:xfrm>
            <a:off x="533400" y="2362200"/>
            <a:ext cx="8229600" cy="3048000"/>
          </a:xfrm>
        </p:spPr>
        <p:txBody>
          <a:bodyPr/>
          <a:lstStyle/>
          <a:p>
            <a:pPr>
              <a:buFontTx/>
              <a:buNone/>
            </a:pPr>
            <a:r>
              <a:rPr lang="zh-CN" altLang="en-US">
                <a:ea typeface="微软雅黑" panose="020B0503020204020204" pitchFamily="34" charset="-122"/>
              </a:rPr>
              <a:t>战况：双方的较量刚刚开始，但后发力的微信已经取得了不小成绩。</a:t>
            </a:r>
          </a:p>
          <a:p>
            <a:pPr>
              <a:buFontTx/>
              <a:buNone/>
            </a:pPr>
            <a:endParaRPr lang="zh-CN" altLang="en-US">
              <a:ea typeface="微软雅黑" panose="020B0503020204020204" pitchFamily="34" charset="-122"/>
            </a:endParaRPr>
          </a:p>
          <a:p>
            <a:pPr>
              <a:buFontTx/>
              <a:buNone/>
            </a:pPr>
            <a:r>
              <a:rPr lang="zh-CN" altLang="en-US">
                <a:ea typeface="微软雅黑" panose="020B0503020204020204" pitchFamily="34" charset="-122"/>
              </a:rPr>
              <a:t>战果：余额宝依靠先发优势，仍略微占优。</a:t>
            </a:r>
          </a:p>
        </p:txBody>
      </p:sp>
      <p:pic>
        <p:nvPicPr>
          <p:cNvPr id="30725" name="图片 9" descr="华为3.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75295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 calcmode="lin" valueType="num">
                                      <p:cBhvr additive="base">
                                        <p:cTn id="7" dur="500" fill="hold"/>
                                        <p:tgtEl>
                                          <p:spTgt spid="307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4">
                                            <p:txEl>
                                              <p:pRg st="2" end="2"/>
                                            </p:txEl>
                                          </p:spTgt>
                                        </p:tgtEl>
                                        <p:attrNameLst>
                                          <p:attrName>style.visibility</p:attrName>
                                        </p:attrNameLst>
                                      </p:cBhvr>
                                      <p:to>
                                        <p:strVal val="visible"/>
                                      </p:to>
                                    </p:set>
                                    <p:anim calcmode="lin" valueType="num">
                                      <p:cBhvr additive="base">
                                        <p:cTn id="13" dur="500" fill="hold"/>
                                        <p:tgtEl>
                                          <p:spTgt spid="3072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7"/>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第三战：红包大战</a:t>
            </a:r>
          </a:p>
        </p:txBody>
      </p:sp>
      <p:pic>
        <p:nvPicPr>
          <p:cNvPr id="29705" name="Picture 9" descr="20150303090606abf9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19200" y="1981200"/>
            <a:ext cx="6324600" cy="42052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208105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16632"/>
            <a:ext cx="8229600" cy="1143000"/>
          </a:xfrm>
        </p:spPr>
        <p:txBody>
          <a:bodyPr/>
          <a:lstStyle/>
          <a:p>
            <a:r>
              <a:rPr lang="zh-CN" altLang="en-US" b="1" dirty="0">
                <a:solidFill>
                  <a:srgbClr val="FF3300"/>
                </a:solidFill>
                <a:ea typeface="微软雅黑" panose="020B0503020204020204" pitchFamily="34" charset="-122"/>
              </a:rPr>
              <a:t>第三战：红包大战</a:t>
            </a:r>
          </a:p>
        </p:txBody>
      </p:sp>
      <p:pic>
        <p:nvPicPr>
          <p:cNvPr id="6151" name="Picture 7" descr="psd_ShuangShiYi_6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2420888"/>
            <a:ext cx="6553200" cy="3929062"/>
          </a:xfrm>
          <a:prstGeom prst="rect">
            <a:avLst/>
          </a:prstGeom>
          <a:noFill/>
          <a:extLst>
            <a:ext uri="{909E8E84-426E-40DD-AFC4-6F175D3DCCD1}">
              <a14:hiddenFill xmlns="" xmlns:a14="http://schemas.microsoft.com/office/drawing/2010/main">
                <a:solidFill>
                  <a:srgbClr val="FFFFFF"/>
                </a:solidFill>
              </a14:hiddenFill>
            </a:ext>
          </a:extLst>
        </p:spPr>
      </p:pic>
      <p:sp>
        <p:nvSpPr>
          <p:cNvPr id="6152" name="Text Box 8"/>
          <p:cNvSpPr txBox="1">
            <a:spLocks noChangeArrowheads="1"/>
          </p:cNvSpPr>
          <p:nvPr/>
        </p:nvSpPr>
        <p:spPr bwMode="auto">
          <a:xfrm>
            <a:off x="228600" y="1772816"/>
            <a:ext cx="506095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chemeClr val="tx1"/>
                </a:solidFill>
                <a:ea typeface="微软雅黑" panose="020B0503020204020204" pitchFamily="34" charset="-122"/>
              </a:rPr>
              <a:t>红包本是阿里淘宝的创意：</a:t>
            </a:r>
          </a:p>
        </p:txBody>
      </p:sp>
    </p:spTree>
    <p:extLst>
      <p:ext uri="{BB962C8B-B14F-4D97-AF65-F5344CB8AC3E}">
        <p14:creationId xmlns="" xmlns:p14="http://schemas.microsoft.com/office/powerpoint/2010/main" val="25671814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55" name="AutoShape 11"/>
          <p:cNvSpPr>
            <a:spLocks noChangeArrowheads="1"/>
          </p:cNvSpPr>
          <p:nvPr/>
        </p:nvSpPr>
        <p:spPr bwMode="auto">
          <a:xfrm>
            <a:off x="3657600" y="3124200"/>
            <a:ext cx="3048000" cy="1981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AutoShape 9"/>
          <p:cNvSpPr>
            <a:spLocks noChangeArrowheads="1"/>
          </p:cNvSpPr>
          <p:nvPr/>
        </p:nvSpPr>
        <p:spPr bwMode="auto">
          <a:xfrm>
            <a:off x="381000" y="3124200"/>
            <a:ext cx="3048000" cy="1981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747" name="Picture 3" descr="16635575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43328" y="1271262"/>
            <a:ext cx="2590800" cy="1774825"/>
          </a:xfrm>
          <a:prstGeom prst="rect">
            <a:avLst/>
          </a:prstGeom>
          <a:noFill/>
          <a:extLst>
            <a:ext uri="{909E8E84-426E-40DD-AFC4-6F175D3DCCD1}">
              <a14:hiddenFill xmlns="" xmlns:a14="http://schemas.microsoft.com/office/drawing/2010/main">
                <a:solidFill>
                  <a:srgbClr val="FFFFFF"/>
                </a:solidFill>
              </a14:hiddenFill>
            </a:ext>
          </a:extLst>
        </p:spPr>
      </p:pic>
      <p:sp>
        <p:nvSpPr>
          <p:cNvPr id="31749" name="Rectangle 5"/>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第三战：红包大战</a:t>
            </a:r>
          </a:p>
        </p:txBody>
      </p:sp>
      <p:sp>
        <p:nvSpPr>
          <p:cNvPr id="31750" name="Rectangle 6"/>
          <p:cNvSpPr>
            <a:spLocks noChangeArrowheads="1"/>
          </p:cNvSpPr>
          <p:nvPr/>
        </p:nvSpPr>
        <p:spPr bwMode="auto">
          <a:xfrm>
            <a:off x="1752600" y="22098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009900"/>
                </a:solidFill>
                <a:ea typeface="微软雅黑" panose="020B0503020204020204" pitchFamily="34" charset="-122"/>
              </a:rPr>
              <a:t>两产品属性比较：</a:t>
            </a:r>
          </a:p>
          <a:p>
            <a:pPr>
              <a:buFontTx/>
              <a:buNone/>
            </a:pPr>
            <a:endParaRPr lang="en-US" altLang="zh-CN">
              <a:ea typeface="微软雅黑" panose="020B0503020204020204" pitchFamily="34" charset="-122"/>
            </a:endParaRPr>
          </a:p>
        </p:txBody>
      </p:sp>
      <p:sp>
        <p:nvSpPr>
          <p:cNvPr id="31752" name="Rectangle 8"/>
          <p:cNvSpPr>
            <a:spLocks noChangeArrowheads="1"/>
          </p:cNvSpPr>
          <p:nvPr/>
        </p:nvSpPr>
        <p:spPr bwMode="auto">
          <a:xfrm>
            <a:off x="457200" y="3276600"/>
            <a:ext cx="30480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FF3300"/>
                </a:solidFill>
                <a:ea typeface="微软雅黑" panose="020B0503020204020204" pitchFamily="34" charset="-122"/>
              </a:rPr>
              <a:t>支付宝红包：</a:t>
            </a:r>
          </a:p>
          <a:p>
            <a:pPr>
              <a:buFontTx/>
              <a:buNone/>
            </a:pPr>
            <a:r>
              <a:rPr lang="zh-CN" altLang="en-US" b="1">
                <a:solidFill>
                  <a:srgbClr val="FF3300"/>
                </a:solidFill>
                <a:ea typeface="微软雅黑" panose="020B0503020204020204" pitchFamily="34" charset="-122"/>
              </a:rPr>
              <a:t>电商的消费体系当中</a:t>
            </a:r>
          </a:p>
          <a:p>
            <a:pPr>
              <a:buFontTx/>
              <a:buNone/>
            </a:pPr>
            <a:endParaRPr lang="en-US" altLang="zh-CN">
              <a:ea typeface="微软雅黑" panose="020B0503020204020204" pitchFamily="34" charset="-122"/>
            </a:endParaRPr>
          </a:p>
        </p:txBody>
      </p:sp>
      <p:sp>
        <p:nvSpPr>
          <p:cNvPr id="31754" name="Rectangle 10"/>
          <p:cNvSpPr>
            <a:spLocks noChangeArrowheads="1"/>
          </p:cNvSpPr>
          <p:nvPr/>
        </p:nvSpPr>
        <p:spPr bwMode="auto">
          <a:xfrm>
            <a:off x="3733800" y="3200400"/>
            <a:ext cx="32004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0066FF"/>
                </a:solidFill>
                <a:ea typeface="微软雅黑" panose="020B0503020204020204" pitchFamily="34" charset="-122"/>
              </a:rPr>
              <a:t>微信红包：</a:t>
            </a:r>
          </a:p>
          <a:p>
            <a:pPr>
              <a:buFontTx/>
              <a:buNone/>
            </a:pPr>
            <a:r>
              <a:rPr lang="zh-CN" altLang="en-US" b="1">
                <a:solidFill>
                  <a:srgbClr val="0066FF"/>
                </a:solidFill>
                <a:ea typeface="微软雅黑" panose="020B0503020204020204" pitchFamily="34" charset="-122"/>
              </a:rPr>
              <a:t>朋友圈的社交体系当中</a:t>
            </a:r>
          </a:p>
          <a:p>
            <a:pPr>
              <a:buFontTx/>
              <a:buNone/>
            </a:pPr>
            <a:endParaRPr lang="en-US" altLang="zh-CN">
              <a:solidFill>
                <a:srgbClr val="0066FF"/>
              </a:solidFill>
              <a:ea typeface="微软雅黑" panose="020B0503020204020204" pitchFamily="34" charset="-122"/>
            </a:endParaRPr>
          </a:p>
        </p:txBody>
      </p:sp>
    </p:spTree>
    <p:extLst>
      <p:ext uri="{BB962C8B-B14F-4D97-AF65-F5344CB8AC3E}">
        <p14:creationId xmlns="" xmlns:p14="http://schemas.microsoft.com/office/powerpoint/2010/main" val="2015414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304800" y="2133600"/>
            <a:ext cx="7772400" cy="4525963"/>
          </a:xfrm>
        </p:spPr>
        <p:txBody>
          <a:bodyPr/>
          <a:lstStyle/>
          <a:p>
            <a:pPr>
              <a:buFontTx/>
              <a:buNone/>
            </a:pPr>
            <a:r>
              <a:rPr lang="zh-CN" altLang="en-US">
                <a:latin typeface="微软雅黑" panose="020B0503020204020204" pitchFamily="34" charset="-122"/>
                <a:ea typeface="微软雅黑" panose="020B0503020204020204" pitchFamily="34" charset="-122"/>
              </a:rPr>
              <a:t>微信 </a:t>
            </a:r>
            <a:r>
              <a:rPr lang="en-US" altLang="zh-CN">
                <a:solidFill>
                  <a:srgbClr val="FF3300"/>
                </a:solidFill>
                <a:latin typeface="微软雅黑" panose="020B0503020204020204" pitchFamily="34" charset="-122"/>
                <a:ea typeface="微软雅黑" panose="020B0503020204020204" pitchFamily="34" charset="-122"/>
              </a:rPr>
              <a:t>2</a:t>
            </a:r>
            <a:r>
              <a:rPr lang="zh-CN" altLang="en-US">
                <a:solidFill>
                  <a:srgbClr val="FF3300"/>
                </a:solidFill>
                <a:latin typeface="微软雅黑" panose="020B0503020204020204" pitchFamily="34" charset="-122"/>
                <a:ea typeface="微软雅黑" panose="020B0503020204020204" pitchFamily="34" charset="-122"/>
              </a:rPr>
              <a:t>亿</a:t>
            </a:r>
            <a:r>
              <a:rPr lang="zh-CN" altLang="en-US">
                <a:latin typeface="微软雅黑" panose="020B0503020204020204" pitchFamily="34" charset="-122"/>
                <a:ea typeface="微软雅黑" panose="020B0503020204020204" pitchFamily="34" charset="-122"/>
              </a:rPr>
              <a:t> 用户 → </a:t>
            </a:r>
            <a:r>
              <a:rPr lang="en-US" altLang="zh-CN">
                <a:solidFill>
                  <a:srgbClr val="FF3300"/>
                </a:solidFill>
                <a:latin typeface="微软雅黑" panose="020B0503020204020204" pitchFamily="34" charset="-122"/>
                <a:ea typeface="微软雅黑" panose="020B0503020204020204" pitchFamily="34" charset="-122"/>
              </a:rPr>
              <a:t>30%</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的人发一百元红包</a:t>
            </a:r>
          </a:p>
          <a:p>
            <a:pPr>
              <a:buFontTx/>
              <a:buNone/>
            </a:pPr>
            <a:endParaRPr lang="zh-CN" altLang="en-US">
              <a:latin typeface="微软雅黑" panose="020B0503020204020204" pitchFamily="34" charset="-122"/>
              <a:ea typeface="微软雅黑" panose="020B0503020204020204" pitchFamily="34" charset="-122"/>
            </a:endParaRPr>
          </a:p>
          <a:p>
            <a:pPr>
              <a:buFontTx/>
              <a:buNone/>
            </a:pPr>
            <a:r>
              <a:rPr lang="zh-CN" altLang="en-US">
                <a:latin typeface="微软雅黑" panose="020B0503020204020204" pitchFamily="34" charset="-122"/>
                <a:ea typeface="微软雅黑" panose="020B0503020204020204" pitchFamily="34" charset="-122"/>
              </a:rPr>
              <a:t>→ 形成 </a:t>
            </a:r>
            <a:r>
              <a:rPr lang="en-US" altLang="zh-CN">
                <a:solidFill>
                  <a:srgbClr val="FF3300"/>
                </a:solidFill>
                <a:latin typeface="微软雅黑" panose="020B0503020204020204" pitchFamily="34" charset="-122"/>
                <a:ea typeface="微软雅黑" panose="020B0503020204020204" pitchFamily="34" charset="-122"/>
              </a:rPr>
              <a:t>60</a:t>
            </a:r>
            <a:r>
              <a:rPr lang="zh-CN" altLang="en-US">
                <a:solidFill>
                  <a:srgbClr val="FF3300"/>
                </a:solidFill>
                <a:latin typeface="微软雅黑" panose="020B0503020204020204" pitchFamily="34" charset="-122"/>
                <a:ea typeface="微软雅黑" panose="020B0503020204020204" pitchFamily="34" charset="-122"/>
              </a:rPr>
              <a:t>亿</a:t>
            </a:r>
            <a:r>
              <a:rPr lang="zh-CN" altLang="en-US">
                <a:latin typeface="微软雅黑" panose="020B0503020204020204" pitchFamily="34" charset="-122"/>
                <a:ea typeface="微软雅黑" panose="020B0503020204020204" pitchFamily="34" charset="-122"/>
              </a:rPr>
              <a:t> 资金流动 </a:t>
            </a:r>
          </a:p>
          <a:p>
            <a:pPr>
              <a:buFontTx/>
              <a:buNone/>
            </a:pPr>
            <a:endParaRPr lang="zh-CN" altLang="en-US">
              <a:latin typeface="微软雅黑" panose="020B0503020204020204" pitchFamily="34" charset="-122"/>
              <a:ea typeface="微软雅黑" panose="020B0503020204020204" pitchFamily="34" charset="-122"/>
            </a:endParaRPr>
          </a:p>
          <a:p>
            <a:pPr>
              <a:buFontTx/>
              <a:buNone/>
            </a:pPr>
            <a:r>
              <a:rPr lang="zh-CN" altLang="en-US">
                <a:latin typeface="微软雅黑" panose="020B0503020204020204" pitchFamily="34" charset="-122"/>
                <a:ea typeface="微软雅黑" panose="020B0503020204020204" pitchFamily="34" charset="-122"/>
              </a:rPr>
              <a:t>→ 每天沉淀资金为 </a:t>
            </a:r>
            <a:r>
              <a:rPr lang="en-US" altLang="zh-CN">
                <a:solidFill>
                  <a:srgbClr val="FF3300"/>
                </a:solidFill>
                <a:latin typeface="微软雅黑" panose="020B0503020204020204" pitchFamily="34" charset="-122"/>
                <a:ea typeface="微软雅黑" panose="020B0503020204020204" pitchFamily="34" charset="-122"/>
              </a:rPr>
              <a:t>420</a:t>
            </a:r>
            <a:r>
              <a:rPr lang="zh-CN" altLang="en-US">
                <a:solidFill>
                  <a:srgbClr val="FF3300"/>
                </a:solidFill>
                <a:latin typeface="微软雅黑" panose="020B0503020204020204" pitchFamily="34" charset="-122"/>
                <a:ea typeface="微软雅黑" panose="020B0503020204020204" pitchFamily="34" charset="-122"/>
              </a:rPr>
              <a:t>万元</a:t>
            </a:r>
            <a:r>
              <a:rPr lang="zh-CN" altLang="en-US"/>
              <a:t> </a:t>
            </a:r>
          </a:p>
        </p:txBody>
      </p:sp>
      <p:pic>
        <p:nvPicPr>
          <p:cNvPr id="32772"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3" name="Rectangle 5"/>
          <p:cNvSpPr>
            <a:spLocks noGrp="1" noChangeArrowheads="1"/>
          </p:cNvSpPr>
          <p:nvPr>
            <p:ph type="title"/>
          </p:nvPr>
        </p:nvSpPr>
        <p:spPr>
          <a:xfrm>
            <a:off x="457200" y="116632"/>
            <a:ext cx="8229600" cy="1143000"/>
          </a:xfrm>
          <a:noFill/>
          <a:ln/>
        </p:spPr>
        <p:txBody>
          <a:bodyPr/>
          <a:lstStyle/>
          <a:p>
            <a:r>
              <a:rPr lang="zh-CN" altLang="en-US" b="1" dirty="0">
                <a:solidFill>
                  <a:srgbClr val="FF3300"/>
                </a:solidFill>
                <a:ea typeface="微软雅黑" panose="020B0503020204020204" pitchFamily="34" charset="-122"/>
              </a:rPr>
              <a:t>第三战：红包大战</a:t>
            </a:r>
          </a:p>
        </p:txBody>
      </p:sp>
      <p:sp>
        <p:nvSpPr>
          <p:cNvPr id="32774" name="AutoShape 6"/>
          <p:cNvSpPr>
            <a:spLocks noChangeArrowheads="1"/>
          </p:cNvSpPr>
          <p:nvPr/>
        </p:nvSpPr>
        <p:spPr bwMode="auto">
          <a:xfrm>
            <a:off x="5029200" y="3048000"/>
            <a:ext cx="4114800" cy="1066800"/>
          </a:xfrm>
          <a:prstGeom prst="wedgeRoundRectCallout">
            <a:avLst>
              <a:gd name="adj1" fmla="val -61884"/>
              <a:gd name="adj2" fmla="val 6250"/>
              <a:gd name="adj3" fmla="val 1666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66FF"/>
                </a:solidFill>
                <a:latin typeface="微软雅黑" panose="020B0503020204020204" pitchFamily="34" charset="-122"/>
                <a:ea typeface="微软雅黑" panose="020B0503020204020204" pitchFamily="34" charset="-122"/>
              </a:rPr>
              <a:t>民间借贷月息</a:t>
            </a:r>
            <a:r>
              <a:rPr lang="zh-CN" altLang="en-US" sz="2400" b="1">
                <a:latin typeface="微软雅黑" panose="020B0503020204020204" pitchFamily="34" charset="-122"/>
                <a:ea typeface="微软雅黑" panose="020B0503020204020204" pitchFamily="34" charset="-122"/>
              </a:rPr>
              <a:t>：</a:t>
            </a:r>
            <a:r>
              <a:rPr lang="en-US" altLang="zh-CN" sz="2400" b="1">
                <a:solidFill>
                  <a:srgbClr val="FF3300"/>
                </a:solidFill>
                <a:latin typeface="微软雅黑" panose="020B0503020204020204" pitchFamily="34" charset="-122"/>
                <a:ea typeface="微软雅黑" panose="020B0503020204020204" pitchFamily="34" charset="-122"/>
              </a:rPr>
              <a:t>2%</a:t>
            </a:r>
          </a:p>
          <a:p>
            <a:pPr algn="ctr"/>
            <a:r>
              <a:rPr lang="zh-CN" altLang="en-US" sz="2400" b="1">
                <a:solidFill>
                  <a:srgbClr val="009900"/>
                </a:solidFill>
                <a:latin typeface="微软雅黑" panose="020B0503020204020204" pitchFamily="34" charset="-122"/>
                <a:ea typeface="微软雅黑" panose="020B0503020204020204" pitchFamily="34" charset="-122"/>
              </a:rPr>
              <a:t>每天收益约为</a:t>
            </a:r>
            <a:r>
              <a:rPr lang="zh-CN" altLang="en-US" sz="2400" b="1">
                <a:latin typeface="微软雅黑" panose="020B0503020204020204" pitchFamily="34" charset="-122"/>
                <a:ea typeface="微软雅黑" panose="020B0503020204020204" pitchFamily="34" charset="-122"/>
              </a:rPr>
              <a:t>：</a:t>
            </a:r>
            <a:r>
              <a:rPr lang="zh-CN" altLang="en-US" sz="2400" b="1">
                <a:solidFill>
                  <a:srgbClr val="FF3300"/>
                </a:solidFill>
                <a:latin typeface="微软雅黑" panose="020B0503020204020204" pitchFamily="34" charset="-122"/>
                <a:ea typeface="微软雅黑" panose="020B0503020204020204" pitchFamily="34" charset="-122"/>
              </a:rPr>
              <a:t>万分之七</a:t>
            </a:r>
          </a:p>
        </p:txBody>
      </p:sp>
    </p:spTree>
    <p:extLst>
      <p:ext uri="{BB962C8B-B14F-4D97-AF65-F5344CB8AC3E}">
        <p14:creationId xmlns="" xmlns:p14="http://schemas.microsoft.com/office/powerpoint/2010/main" val="2886100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51"/>
          <p:cNvGrpSpPr>
            <a:grpSpLocks/>
          </p:cNvGrpSpPr>
          <p:nvPr/>
        </p:nvGrpSpPr>
        <p:grpSpPr bwMode="auto">
          <a:xfrm rot="18270815">
            <a:off x="7216378" y="3620691"/>
            <a:ext cx="1262063" cy="2626519"/>
            <a:chOff x="0" y="0"/>
            <a:chExt cx="1682091" cy="3788585"/>
          </a:xfrm>
        </p:grpSpPr>
        <p:sp>
          <p:nvSpPr>
            <p:cNvPr id="8195" name="矩形 47"/>
            <p:cNvSpPr>
              <a:spLocks noChangeArrowheads="1"/>
            </p:cNvSpPr>
            <p:nvPr/>
          </p:nvSpPr>
          <p:spPr bwMode="auto">
            <a:xfrm rot="5400000">
              <a:off x="-908425" y="1465107"/>
              <a:ext cx="3492917" cy="562704"/>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196" name="矩形 49"/>
            <p:cNvSpPr>
              <a:spLocks noChangeArrowheads="1"/>
            </p:cNvSpPr>
            <p:nvPr/>
          </p:nvSpPr>
          <p:spPr bwMode="auto">
            <a:xfrm rot="5400000">
              <a:off x="55694" y="2012529"/>
              <a:ext cx="2690077" cy="562704"/>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197" name="矩形 50"/>
            <p:cNvSpPr>
              <a:spLocks noChangeArrowheads="1"/>
            </p:cNvSpPr>
            <p:nvPr/>
          </p:nvSpPr>
          <p:spPr bwMode="auto">
            <a:xfrm rot="5400000">
              <a:off x="-717765" y="2508116"/>
              <a:ext cx="1998234" cy="562704"/>
            </a:xfrm>
            <a:prstGeom prst="rect">
              <a:avLst/>
            </a:prstGeom>
            <a:solidFill>
              <a:srgbClr val="BBD6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8198" name="组合 12"/>
          <p:cNvGrpSpPr>
            <a:grpSpLocks/>
          </p:cNvGrpSpPr>
          <p:nvPr/>
        </p:nvGrpSpPr>
        <p:grpSpPr bwMode="auto">
          <a:xfrm>
            <a:off x="-3573" y="476672"/>
            <a:ext cx="4425554" cy="709555"/>
            <a:chOff x="0" y="85728"/>
            <a:chExt cx="5899700" cy="946789"/>
          </a:xfrm>
        </p:grpSpPr>
        <p:grpSp>
          <p:nvGrpSpPr>
            <p:cNvPr id="8199" name="组合 13"/>
            <p:cNvGrpSpPr>
              <a:grpSpLocks/>
            </p:cNvGrpSpPr>
            <p:nvPr/>
          </p:nvGrpSpPr>
          <p:grpSpPr bwMode="auto">
            <a:xfrm>
              <a:off x="0" y="85728"/>
              <a:ext cx="5888396" cy="814388"/>
              <a:chOff x="0" y="85728"/>
              <a:chExt cx="5888396" cy="814388"/>
            </a:xfrm>
          </p:grpSpPr>
          <p:sp>
            <p:nvSpPr>
              <p:cNvPr id="8200" name="文本框 15"/>
              <p:cNvSpPr>
                <a:spLocks noChangeArrowheads="1"/>
              </p:cNvSpPr>
              <p:nvPr/>
            </p:nvSpPr>
            <p:spPr bwMode="auto">
              <a:xfrm>
                <a:off x="1044935" y="214013"/>
                <a:ext cx="4843461" cy="662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625" b="1" dirty="0">
                    <a:solidFill>
                      <a:srgbClr val="2E75B5"/>
                    </a:solidFill>
                    <a:latin typeface="Segoe UI Emoji" pitchFamily="2" charset="0"/>
                    <a:sym typeface="Segoe UI Black" pitchFamily="2" charset="0"/>
                  </a:rPr>
                  <a:t>“我”有什么特点</a:t>
                </a:r>
              </a:p>
            </p:txBody>
          </p:sp>
          <p:grpSp>
            <p:nvGrpSpPr>
              <p:cNvPr id="8201" name="组合 16"/>
              <p:cNvGrpSpPr>
                <a:grpSpLocks/>
              </p:cNvGrpSpPr>
              <p:nvPr/>
            </p:nvGrpSpPr>
            <p:grpSpPr bwMode="auto">
              <a:xfrm>
                <a:off x="0" y="85728"/>
                <a:ext cx="981293" cy="814388"/>
                <a:chOff x="0" y="85723"/>
                <a:chExt cx="981293" cy="814388"/>
              </a:xfrm>
            </p:grpSpPr>
            <p:sp>
              <p:nvSpPr>
                <p:cNvPr id="8202" name="矩形 17"/>
                <p:cNvSpPr>
                  <a:spLocks noChangeArrowheads="1"/>
                </p:cNvSpPr>
                <p:nvPr/>
              </p:nvSpPr>
              <p:spPr bwMode="auto">
                <a:xfrm>
                  <a:off x="823918" y="85723"/>
                  <a:ext cx="157375" cy="814388"/>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04" name="矩形 19"/>
                <p:cNvSpPr>
                  <a:spLocks noChangeArrowheads="1"/>
                </p:cNvSpPr>
                <p:nvPr/>
              </p:nvSpPr>
              <p:spPr bwMode="auto">
                <a:xfrm>
                  <a:off x="0" y="85724"/>
                  <a:ext cx="704852" cy="814387"/>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8208" name="文本框 14"/>
            <p:cNvSpPr>
              <a:spLocks noChangeArrowheads="1"/>
            </p:cNvSpPr>
            <p:nvPr/>
          </p:nvSpPr>
          <p:spPr bwMode="auto">
            <a:xfrm>
              <a:off x="1047752" y="555103"/>
              <a:ext cx="4851948" cy="477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pic>
        <p:nvPicPr>
          <p:cNvPr id="8209" name="图片 23"/>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35" y="4695825"/>
            <a:ext cx="3246835" cy="1296591"/>
          </a:xfrm>
          <a:custGeom>
            <a:avLst/>
            <a:gdLst>
              <a:gd name="T0" fmla="*/ 0 w 4329113"/>
              <a:gd name="T1" fmla="*/ 0 h 1728787"/>
              <a:gd name="T2" fmla="*/ 4329113 w 4329113"/>
              <a:gd name="T3" fmla="*/ 1728787 h 1728787"/>
              <a:gd name="T4" fmla="*/ 0 w 4329113"/>
              <a:gd name="T5" fmla="*/ 1728787 h 1728787"/>
              <a:gd name="T6" fmla="*/ 0 w 4329113"/>
              <a:gd name="T7" fmla="*/ 0 h 1728787"/>
              <a:gd name="T8" fmla="*/ 4329113 w 4329113"/>
              <a:gd name="T9" fmla="*/ 1728787 h 1728787"/>
            </a:gdLst>
            <a:ahLst/>
            <a:cxnLst>
              <a:cxn ang="0">
                <a:pos x="T0" y="T1"/>
              </a:cxn>
              <a:cxn ang="0">
                <a:pos x="T2" y="T3"/>
              </a:cxn>
              <a:cxn ang="0">
                <a:pos x="T4" y="T5"/>
              </a:cxn>
            </a:cxnLst>
            <a:rect l="T6" t="T7" r="T8" b="T9"/>
            <a:pathLst>
              <a:path w="4329113" h="1728787">
                <a:moveTo>
                  <a:pt x="0" y="0"/>
                </a:moveTo>
                <a:lnTo>
                  <a:pt x="4329113" y="1728787"/>
                </a:lnTo>
                <a:lnTo>
                  <a:pt x="0" y="1728787"/>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8210" name="椭圆 6"/>
          <p:cNvSpPr>
            <a:spLocks noChangeArrowheads="1"/>
          </p:cNvSpPr>
          <p:nvPr/>
        </p:nvSpPr>
        <p:spPr bwMode="auto">
          <a:xfrm>
            <a:off x="760810" y="1946673"/>
            <a:ext cx="3225403" cy="3225403"/>
          </a:xfrm>
          <a:prstGeom prst="ellipse">
            <a:avLst/>
          </a:prstGeom>
          <a:solidFill>
            <a:srgbClr val="D8D8D8">
              <a:alpha val="2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lang="zh-CN" altLang="zh-CN" sz="1050">
              <a:solidFill>
                <a:schemeClr val="tx1"/>
              </a:solidFill>
              <a:latin typeface="宋体" panose="02010600030101010101" pitchFamily="2" charset="-122"/>
              <a:sym typeface="宋体" panose="02010600030101010101" pitchFamily="2" charset="-122"/>
            </a:endParaRPr>
          </a:p>
        </p:txBody>
      </p:sp>
      <p:sp>
        <p:nvSpPr>
          <p:cNvPr id="8211" name="空心弧 8"/>
          <p:cNvSpPr>
            <a:spLocks noChangeArrowheads="1"/>
          </p:cNvSpPr>
          <p:nvPr/>
        </p:nvSpPr>
        <p:spPr bwMode="auto">
          <a:xfrm rot="8876072">
            <a:off x="746523" y="1946673"/>
            <a:ext cx="3225403" cy="3225403"/>
          </a:xfrm>
          <a:custGeom>
            <a:avLst/>
            <a:gdLst>
              <a:gd name="G0" fmla="+- 8053 0 0"/>
              <a:gd name="G1" fmla="+- 13894653 0 0"/>
              <a:gd name="G2" fmla="+- 0 0 13894653"/>
              <a:gd name="T0" fmla="*/ 0 256 1"/>
              <a:gd name="T1" fmla="*/ 180 256 1"/>
              <a:gd name="G3" fmla="+- 13894653 T0 T1"/>
              <a:gd name="T2" fmla="*/ 0 256 1"/>
              <a:gd name="T3" fmla="*/ 90 256 1"/>
              <a:gd name="G4" fmla="+- 13894653 T2 T3"/>
              <a:gd name="G5" fmla="*/ G4 2 1"/>
              <a:gd name="T4" fmla="*/ 90 256 1"/>
              <a:gd name="T5" fmla="*/ 0 256 1"/>
              <a:gd name="G6" fmla="+- 13894653 T4 T5"/>
              <a:gd name="G7" fmla="*/ G6 2 1"/>
              <a:gd name="G8" fmla="abs 138946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053"/>
              <a:gd name="G18" fmla="*/ 8053 1 2"/>
              <a:gd name="G19" fmla="+- G18 5400 0"/>
              <a:gd name="G20" fmla="cos G19 13894653"/>
              <a:gd name="G21" fmla="sin G19 13894653"/>
              <a:gd name="G22" fmla="+- G20 10800 0"/>
              <a:gd name="G23" fmla="+- G21 10800 0"/>
              <a:gd name="G24" fmla="+- 10800 0 G20"/>
              <a:gd name="G25" fmla="+- 8053 10800 0"/>
              <a:gd name="G26" fmla="?: G9 G17 G25"/>
              <a:gd name="G27" fmla="?: G9 0 21600"/>
              <a:gd name="G28" fmla="cos 10800 13894653"/>
              <a:gd name="G29" fmla="sin 10800 13894653"/>
              <a:gd name="G30" fmla="sin 8053 13894653"/>
              <a:gd name="G31" fmla="+- G28 10800 0"/>
              <a:gd name="G32" fmla="+- G29 10800 0"/>
              <a:gd name="G33" fmla="+- G30 10800 0"/>
              <a:gd name="G34" fmla="?: G4 0 G31"/>
              <a:gd name="G35" fmla="?: 13894653 G34 0"/>
              <a:gd name="G36" fmla="?: G6 G35 G31"/>
              <a:gd name="G37" fmla="+- 21600 0 G36"/>
              <a:gd name="G38" fmla="?: G4 0 G33"/>
              <a:gd name="G39" fmla="?: 13894653 G38 G32"/>
              <a:gd name="G40" fmla="?: G6 G39 0"/>
              <a:gd name="G41" fmla="?: G4 G32 21600"/>
              <a:gd name="G42" fmla="?: G6 G41 G33"/>
              <a:gd name="T12" fmla="*/ 10800 w 21600"/>
              <a:gd name="T13" fmla="*/ 0 h 21600"/>
              <a:gd name="T14" fmla="*/ 2806 w 21600"/>
              <a:gd name="T15" fmla="*/ 5802 h 21600"/>
              <a:gd name="T16" fmla="*/ 10800 w 21600"/>
              <a:gd name="T17" fmla="*/ 2747 h 21600"/>
              <a:gd name="T18" fmla="*/ 18794 w 21600"/>
              <a:gd name="T19" fmla="*/ 580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971" y="6530"/>
                </a:moveTo>
                <a:cubicBezTo>
                  <a:pt x="5443" y="4176"/>
                  <a:pt x="8023" y="2747"/>
                  <a:pt x="10799" y="2747"/>
                </a:cubicBezTo>
                <a:cubicBezTo>
                  <a:pt x="13576" y="2747"/>
                  <a:pt x="16156" y="4176"/>
                  <a:pt x="17628" y="6530"/>
                </a:cubicBezTo>
                <a:lnTo>
                  <a:pt x="19957" y="5074"/>
                </a:lnTo>
                <a:cubicBezTo>
                  <a:pt x="17983" y="1917"/>
                  <a:pt x="14523" y="0"/>
                  <a:pt x="10800" y="0"/>
                </a:cubicBezTo>
                <a:cubicBezTo>
                  <a:pt x="7076" y="0"/>
                  <a:pt x="3616" y="1917"/>
                  <a:pt x="1642" y="5074"/>
                </a:cubicBezTo>
                <a:close/>
              </a:path>
            </a:pathLst>
          </a:cu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2" name="空心弧 26"/>
          <p:cNvSpPr>
            <a:spLocks noChangeArrowheads="1"/>
          </p:cNvSpPr>
          <p:nvPr/>
        </p:nvSpPr>
        <p:spPr bwMode="auto">
          <a:xfrm rot="8876072">
            <a:off x="1153717" y="2340769"/>
            <a:ext cx="2439590" cy="2438400"/>
          </a:xfrm>
          <a:custGeom>
            <a:avLst/>
            <a:gdLst>
              <a:gd name="G0" fmla="+- 7197 0 0"/>
              <a:gd name="G1" fmla="+- 16321847 0 0"/>
              <a:gd name="G2" fmla="+- 0 0 16321847"/>
              <a:gd name="T0" fmla="*/ 0 256 1"/>
              <a:gd name="T1" fmla="*/ 180 256 1"/>
              <a:gd name="G3" fmla="+- 16321847 T0 T1"/>
              <a:gd name="T2" fmla="*/ 0 256 1"/>
              <a:gd name="T3" fmla="*/ 90 256 1"/>
              <a:gd name="G4" fmla="+- 16321847 T2 T3"/>
              <a:gd name="G5" fmla="*/ G4 2 1"/>
              <a:gd name="T4" fmla="*/ 90 256 1"/>
              <a:gd name="T5" fmla="*/ 0 256 1"/>
              <a:gd name="G6" fmla="+- 16321847 T4 T5"/>
              <a:gd name="G7" fmla="*/ G6 2 1"/>
              <a:gd name="G8" fmla="abs 1632184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197"/>
              <a:gd name="G18" fmla="*/ 7197 1 2"/>
              <a:gd name="G19" fmla="+- G18 5400 0"/>
              <a:gd name="G20" fmla="cos G19 16321847"/>
              <a:gd name="G21" fmla="sin G19 16321847"/>
              <a:gd name="G22" fmla="+- G20 10800 0"/>
              <a:gd name="G23" fmla="+- G21 10800 0"/>
              <a:gd name="G24" fmla="+- 10800 0 G20"/>
              <a:gd name="G25" fmla="+- 7197 10800 0"/>
              <a:gd name="G26" fmla="?: G9 G17 G25"/>
              <a:gd name="G27" fmla="?: G9 0 21600"/>
              <a:gd name="G28" fmla="cos 10800 16321847"/>
              <a:gd name="G29" fmla="sin 10800 16321847"/>
              <a:gd name="G30" fmla="sin 7197 16321847"/>
              <a:gd name="G31" fmla="+- G28 10800 0"/>
              <a:gd name="G32" fmla="+- G29 10800 0"/>
              <a:gd name="G33" fmla="+- G30 10800 0"/>
              <a:gd name="G34" fmla="?: G4 0 G31"/>
              <a:gd name="G35" fmla="?: 16321847 G34 0"/>
              <a:gd name="G36" fmla="?: G6 G35 G31"/>
              <a:gd name="G37" fmla="+- 21600 0 G36"/>
              <a:gd name="G38" fmla="?: G4 0 G33"/>
              <a:gd name="G39" fmla="?: 16321847 G38 G32"/>
              <a:gd name="G40" fmla="?: G6 G39 0"/>
              <a:gd name="G41" fmla="?: G4 G32 21600"/>
              <a:gd name="G42" fmla="?: G6 G41 G33"/>
              <a:gd name="T12" fmla="*/ 10800 w 21600"/>
              <a:gd name="T13" fmla="*/ 0 h 21600"/>
              <a:gd name="T14" fmla="*/ 7582 w 21600"/>
              <a:gd name="T15" fmla="*/ 2395 h 21600"/>
              <a:gd name="T16" fmla="*/ 10800 w 21600"/>
              <a:gd name="T17" fmla="*/ 3603 h 21600"/>
              <a:gd name="T18" fmla="*/ 14018 w 21600"/>
              <a:gd name="T19" fmla="*/ 239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226" y="4078"/>
                </a:moveTo>
                <a:cubicBezTo>
                  <a:pt x="9048" y="3764"/>
                  <a:pt x="9920" y="3603"/>
                  <a:pt x="10799" y="3603"/>
                </a:cubicBezTo>
                <a:cubicBezTo>
                  <a:pt x="11679" y="3603"/>
                  <a:pt x="12551" y="3764"/>
                  <a:pt x="13373" y="4078"/>
                </a:cubicBezTo>
                <a:lnTo>
                  <a:pt x="14661" y="713"/>
                </a:lnTo>
                <a:cubicBezTo>
                  <a:pt x="13428" y="241"/>
                  <a:pt x="12119" y="0"/>
                  <a:pt x="10800" y="0"/>
                </a:cubicBezTo>
                <a:cubicBezTo>
                  <a:pt x="9480" y="0"/>
                  <a:pt x="8171" y="241"/>
                  <a:pt x="6938" y="713"/>
                </a:cubicBezTo>
                <a:close/>
              </a:path>
            </a:pathLst>
          </a:cu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3" name="空心弧 27"/>
          <p:cNvSpPr>
            <a:spLocks noChangeArrowheads="1"/>
          </p:cNvSpPr>
          <p:nvPr/>
        </p:nvSpPr>
        <p:spPr bwMode="auto">
          <a:xfrm rot="8876072">
            <a:off x="1529954" y="2717006"/>
            <a:ext cx="1685925" cy="1685925"/>
          </a:xfrm>
          <a:custGeom>
            <a:avLst/>
            <a:gdLst>
              <a:gd name="G0" fmla="+- 5758 0 0"/>
              <a:gd name="G1" fmla="+- 19793384 0 0"/>
              <a:gd name="G2" fmla="+- 0 0 19793384"/>
              <a:gd name="T0" fmla="*/ 0 256 1"/>
              <a:gd name="T1" fmla="*/ 180 256 1"/>
              <a:gd name="G3" fmla="+- 19793384 T0 T1"/>
              <a:gd name="T2" fmla="*/ 0 256 1"/>
              <a:gd name="T3" fmla="*/ 90 256 1"/>
              <a:gd name="G4" fmla="+- 19793384 T2 T3"/>
              <a:gd name="G5" fmla="*/ G4 2 1"/>
              <a:gd name="T4" fmla="*/ 90 256 1"/>
              <a:gd name="T5" fmla="*/ 0 256 1"/>
              <a:gd name="G6" fmla="+- 19793384 T4 T5"/>
              <a:gd name="G7" fmla="*/ G6 2 1"/>
              <a:gd name="G8" fmla="abs 1979338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58"/>
              <a:gd name="G18" fmla="*/ 5758 1 2"/>
              <a:gd name="G19" fmla="+- G18 5400 0"/>
              <a:gd name="G20" fmla="cos G19 19793384"/>
              <a:gd name="G21" fmla="sin G19 19793384"/>
              <a:gd name="G22" fmla="+- G20 10800 0"/>
              <a:gd name="G23" fmla="+- G21 10800 0"/>
              <a:gd name="G24" fmla="+- 10800 0 G20"/>
              <a:gd name="G25" fmla="+- 5758 10800 0"/>
              <a:gd name="G26" fmla="?: G9 G17 G25"/>
              <a:gd name="G27" fmla="?: G9 0 21600"/>
              <a:gd name="G28" fmla="cos 10800 19793384"/>
              <a:gd name="G29" fmla="sin 10800 19793384"/>
              <a:gd name="G30" fmla="sin 5758 19793384"/>
              <a:gd name="G31" fmla="+- G28 10800 0"/>
              <a:gd name="G32" fmla="+- G29 10800 0"/>
              <a:gd name="G33" fmla="+- G30 10800 0"/>
              <a:gd name="G34" fmla="?: G4 0 G31"/>
              <a:gd name="G35" fmla="?: 19793384 G34 0"/>
              <a:gd name="G36" fmla="?: G6 G35 G31"/>
              <a:gd name="G37" fmla="+- 21600 0 G36"/>
              <a:gd name="G38" fmla="?: G4 0 G33"/>
              <a:gd name="G39" fmla="?: 19793384 G38 G32"/>
              <a:gd name="G40" fmla="?: G6 G39 0"/>
              <a:gd name="G41" fmla="?: G4 G32 21600"/>
              <a:gd name="G42" fmla="?: G6 G41 G33"/>
              <a:gd name="T12" fmla="*/ 10800 w 21600"/>
              <a:gd name="T13" fmla="*/ 0 h 21600"/>
              <a:gd name="T14" fmla="*/ 15190 w 21600"/>
              <a:gd name="T15" fmla="*/ 3780 h 21600"/>
              <a:gd name="T16" fmla="*/ 10800 w 21600"/>
              <a:gd name="T17" fmla="*/ 5042 h 21600"/>
              <a:gd name="T18" fmla="*/ 6410 w 21600"/>
              <a:gd name="T19" fmla="*/ 378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3853" y="5918"/>
                </a:moveTo>
                <a:cubicBezTo>
                  <a:pt x="12937" y="5345"/>
                  <a:pt x="11879" y="5042"/>
                  <a:pt x="10799" y="5042"/>
                </a:cubicBezTo>
                <a:cubicBezTo>
                  <a:pt x="9720" y="5042"/>
                  <a:pt x="8662" y="5345"/>
                  <a:pt x="7746" y="5918"/>
                </a:cubicBezTo>
                <a:lnTo>
                  <a:pt x="5073" y="1643"/>
                </a:lnTo>
                <a:cubicBezTo>
                  <a:pt x="6790" y="569"/>
                  <a:pt x="8774" y="0"/>
                  <a:pt x="10800" y="0"/>
                </a:cubicBezTo>
                <a:cubicBezTo>
                  <a:pt x="12825" y="0"/>
                  <a:pt x="14809" y="569"/>
                  <a:pt x="16526" y="1643"/>
                </a:cubicBezTo>
                <a:close/>
              </a:path>
            </a:pathLst>
          </a:custGeom>
          <a:solidFill>
            <a:srgbClr val="BBD6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4" name="空心弧 32"/>
          <p:cNvSpPr>
            <a:spLocks noChangeArrowheads="1"/>
          </p:cNvSpPr>
          <p:nvPr/>
        </p:nvSpPr>
        <p:spPr bwMode="auto">
          <a:xfrm rot="8876072">
            <a:off x="4775598" y="2071688"/>
            <a:ext cx="663178" cy="664369"/>
          </a:xfrm>
          <a:custGeom>
            <a:avLst/>
            <a:gdLst>
              <a:gd name="G0" fmla="+- 5263 0 0"/>
              <a:gd name="G1" fmla="+- 13894653 0 0"/>
              <a:gd name="G2" fmla="+- 0 0 13894653"/>
              <a:gd name="T0" fmla="*/ 0 256 1"/>
              <a:gd name="T1" fmla="*/ 180 256 1"/>
              <a:gd name="G3" fmla="+- 13894653 T0 T1"/>
              <a:gd name="T2" fmla="*/ 0 256 1"/>
              <a:gd name="T3" fmla="*/ 90 256 1"/>
              <a:gd name="G4" fmla="+- 13894653 T2 T3"/>
              <a:gd name="G5" fmla="*/ G4 2 1"/>
              <a:gd name="T4" fmla="*/ 90 256 1"/>
              <a:gd name="T5" fmla="*/ 0 256 1"/>
              <a:gd name="G6" fmla="+- 13894653 T4 T5"/>
              <a:gd name="G7" fmla="*/ G6 2 1"/>
              <a:gd name="G8" fmla="abs 1389465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263"/>
              <a:gd name="G18" fmla="*/ 5263 1 2"/>
              <a:gd name="G19" fmla="+- G18 5400 0"/>
              <a:gd name="G20" fmla="cos G19 13894653"/>
              <a:gd name="G21" fmla="sin G19 13894653"/>
              <a:gd name="G22" fmla="+- G20 10800 0"/>
              <a:gd name="G23" fmla="+- G21 10800 0"/>
              <a:gd name="G24" fmla="+- 10800 0 G20"/>
              <a:gd name="G25" fmla="+- 5263 10800 0"/>
              <a:gd name="G26" fmla="?: G9 G17 G25"/>
              <a:gd name="G27" fmla="?: G9 0 21600"/>
              <a:gd name="G28" fmla="cos 10800 13894653"/>
              <a:gd name="G29" fmla="sin 10800 13894653"/>
              <a:gd name="G30" fmla="sin 5263 13894653"/>
              <a:gd name="G31" fmla="+- G28 10800 0"/>
              <a:gd name="G32" fmla="+- G29 10800 0"/>
              <a:gd name="G33" fmla="+- G30 10800 0"/>
              <a:gd name="G34" fmla="?: G4 0 G31"/>
              <a:gd name="G35" fmla="?: 13894653 G34 0"/>
              <a:gd name="G36" fmla="?: G6 G35 G31"/>
              <a:gd name="G37" fmla="+- 21600 0 G36"/>
              <a:gd name="G38" fmla="?: G4 0 G33"/>
              <a:gd name="G39" fmla="?: 13894653 G38 G32"/>
              <a:gd name="G40" fmla="?: G6 G39 0"/>
              <a:gd name="G41" fmla="?: G4 G32 21600"/>
              <a:gd name="G42" fmla="?: G6 G41 G33"/>
              <a:gd name="T12" fmla="*/ 10800 w 21600"/>
              <a:gd name="T13" fmla="*/ 0 h 21600"/>
              <a:gd name="T14" fmla="*/ 3989 w 21600"/>
              <a:gd name="T15" fmla="*/ 6541 h 21600"/>
              <a:gd name="T16" fmla="*/ 10800 w 21600"/>
              <a:gd name="T17" fmla="*/ 5537 h 21600"/>
              <a:gd name="T18" fmla="*/ 17611 w 21600"/>
              <a:gd name="T19" fmla="*/ 654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37" y="8009"/>
                </a:moveTo>
                <a:cubicBezTo>
                  <a:pt x="7299" y="6471"/>
                  <a:pt x="8985" y="5537"/>
                  <a:pt x="10799" y="5537"/>
                </a:cubicBezTo>
                <a:cubicBezTo>
                  <a:pt x="12614" y="5537"/>
                  <a:pt x="14300" y="6471"/>
                  <a:pt x="15262" y="8009"/>
                </a:cubicBezTo>
                <a:lnTo>
                  <a:pt x="19957" y="5074"/>
                </a:lnTo>
                <a:cubicBezTo>
                  <a:pt x="17983" y="1917"/>
                  <a:pt x="14523" y="0"/>
                  <a:pt x="10800" y="0"/>
                </a:cubicBezTo>
                <a:cubicBezTo>
                  <a:pt x="7076" y="0"/>
                  <a:pt x="3616" y="1917"/>
                  <a:pt x="1642" y="5074"/>
                </a:cubicBezTo>
                <a:close/>
              </a:path>
            </a:pathLst>
          </a:cu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5" name="空心弧 33"/>
          <p:cNvSpPr>
            <a:spLocks noChangeArrowheads="1"/>
          </p:cNvSpPr>
          <p:nvPr/>
        </p:nvSpPr>
        <p:spPr bwMode="auto">
          <a:xfrm rot="8876072">
            <a:off x="4780360" y="3086100"/>
            <a:ext cx="614363" cy="586979"/>
          </a:xfrm>
          <a:custGeom>
            <a:avLst/>
            <a:gdLst>
              <a:gd name="G0" fmla="+- 5032 0 0"/>
              <a:gd name="G1" fmla="+- 16321847 0 0"/>
              <a:gd name="G2" fmla="+- 0 0 16321847"/>
              <a:gd name="T0" fmla="*/ 0 256 1"/>
              <a:gd name="T1" fmla="*/ 180 256 1"/>
              <a:gd name="G3" fmla="+- 16321847 T0 T1"/>
              <a:gd name="T2" fmla="*/ 0 256 1"/>
              <a:gd name="T3" fmla="*/ 90 256 1"/>
              <a:gd name="G4" fmla="+- 16321847 T2 T3"/>
              <a:gd name="G5" fmla="*/ G4 2 1"/>
              <a:gd name="T4" fmla="*/ 90 256 1"/>
              <a:gd name="T5" fmla="*/ 0 256 1"/>
              <a:gd name="G6" fmla="+- 16321847 T4 T5"/>
              <a:gd name="G7" fmla="*/ G6 2 1"/>
              <a:gd name="G8" fmla="abs 1632184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032"/>
              <a:gd name="G18" fmla="*/ 5032 1 2"/>
              <a:gd name="G19" fmla="+- G18 5400 0"/>
              <a:gd name="G20" fmla="cos G19 16321847"/>
              <a:gd name="G21" fmla="sin G19 16321847"/>
              <a:gd name="G22" fmla="+- G20 10800 0"/>
              <a:gd name="G23" fmla="+- G21 10800 0"/>
              <a:gd name="G24" fmla="+- 10800 0 G20"/>
              <a:gd name="G25" fmla="+- 5032 10800 0"/>
              <a:gd name="G26" fmla="?: G9 G17 G25"/>
              <a:gd name="G27" fmla="?: G9 0 21600"/>
              <a:gd name="G28" fmla="cos 10800 16321847"/>
              <a:gd name="G29" fmla="sin 10800 16321847"/>
              <a:gd name="G30" fmla="sin 5032 16321847"/>
              <a:gd name="G31" fmla="+- G28 10800 0"/>
              <a:gd name="G32" fmla="+- G29 10800 0"/>
              <a:gd name="G33" fmla="+- G30 10800 0"/>
              <a:gd name="G34" fmla="?: G4 0 G31"/>
              <a:gd name="G35" fmla="?: 16321847 G34 0"/>
              <a:gd name="G36" fmla="?: G6 G35 G31"/>
              <a:gd name="G37" fmla="+- 21600 0 G36"/>
              <a:gd name="G38" fmla="?: G4 0 G33"/>
              <a:gd name="G39" fmla="?: 16321847 G38 G32"/>
              <a:gd name="G40" fmla="?: G6 G39 0"/>
              <a:gd name="G41" fmla="?: G4 G32 21600"/>
              <a:gd name="G42" fmla="?: G6 G41 G33"/>
              <a:gd name="T12" fmla="*/ 10800 w 21600"/>
              <a:gd name="T13" fmla="*/ 0 h 21600"/>
              <a:gd name="T14" fmla="*/ 7969 w 21600"/>
              <a:gd name="T15" fmla="*/ 3407 h 21600"/>
              <a:gd name="T16" fmla="*/ 10800 w 21600"/>
              <a:gd name="T17" fmla="*/ 5768 h 21600"/>
              <a:gd name="T18" fmla="*/ 13631 w 21600"/>
              <a:gd name="T19" fmla="*/ 340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000" y="6100"/>
                </a:moveTo>
                <a:cubicBezTo>
                  <a:pt x="9575" y="5880"/>
                  <a:pt x="10185" y="5768"/>
                  <a:pt x="10799" y="5768"/>
                </a:cubicBezTo>
                <a:cubicBezTo>
                  <a:pt x="11414" y="5768"/>
                  <a:pt x="12024" y="5880"/>
                  <a:pt x="12599" y="6100"/>
                </a:cubicBezTo>
                <a:lnTo>
                  <a:pt x="14661" y="713"/>
                </a:lnTo>
                <a:cubicBezTo>
                  <a:pt x="13428" y="241"/>
                  <a:pt x="12119" y="0"/>
                  <a:pt x="10800" y="0"/>
                </a:cubicBezTo>
                <a:cubicBezTo>
                  <a:pt x="9480" y="0"/>
                  <a:pt x="8171" y="241"/>
                  <a:pt x="6938" y="713"/>
                </a:cubicBezTo>
                <a:close/>
              </a:path>
            </a:pathLst>
          </a:cu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6" name="空心弧 34"/>
          <p:cNvSpPr>
            <a:spLocks noChangeArrowheads="1"/>
          </p:cNvSpPr>
          <p:nvPr/>
        </p:nvSpPr>
        <p:spPr bwMode="auto">
          <a:xfrm rot="8876072">
            <a:off x="4807744" y="4104085"/>
            <a:ext cx="704850" cy="631031"/>
          </a:xfrm>
          <a:custGeom>
            <a:avLst/>
            <a:gdLst>
              <a:gd name="G0" fmla="+- 4507 0 0"/>
              <a:gd name="G1" fmla="+- 19793384 0 0"/>
              <a:gd name="G2" fmla="+- 0 0 19793384"/>
              <a:gd name="T0" fmla="*/ 0 256 1"/>
              <a:gd name="T1" fmla="*/ 180 256 1"/>
              <a:gd name="G3" fmla="+- 19793384 T0 T1"/>
              <a:gd name="T2" fmla="*/ 0 256 1"/>
              <a:gd name="T3" fmla="*/ 90 256 1"/>
              <a:gd name="G4" fmla="+- 19793384 T2 T3"/>
              <a:gd name="G5" fmla="*/ G4 2 1"/>
              <a:gd name="T4" fmla="*/ 90 256 1"/>
              <a:gd name="T5" fmla="*/ 0 256 1"/>
              <a:gd name="G6" fmla="+- 19793384 T4 T5"/>
              <a:gd name="G7" fmla="*/ G6 2 1"/>
              <a:gd name="G8" fmla="abs 1979338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507"/>
              <a:gd name="G18" fmla="*/ 4507 1 2"/>
              <a:gd name="G19" fmla="+- G18 5400 0"/>
              <a:gd name="G20" fmla="cos G19 19793384"/>
              <a:gd name="G21" fmla="sin G19 19793384"/>
              <a:gd name="G22" fmla="+- G20 10800 0"/>
              <a:gd name="G23" fmla="+- G21 10800 0"/>
              <a:gd name="G24" fmla="+- 10800 0 G20"/>
              <a:gd name="G25" fmla="+- 4507 10800 0"/>
              <a:gd name="G26" fmla="?: G9 G17 G25"/>
              <a:gd name="G27" fmla="?: G9 0 21600"/>
              <a:gd name="G28" fmla="cos 10800 19793384"/>
              <a:gd name="G29" fmla="sin 10800 19793384"/>
              <a:gd name="G30" fmla="sin 4507 19793384"/>
              <a:gd name="G31" fmla="+- G28 10800 0"/>
              <a:gd name="G32" fmla="+- G29 10800 0"/>
              <a:gd name="G33" fmla="+- G30 10800 0"/>
              <a:gd name="G34" fmla="?: G4 0 G31"/>
              <a:gd name="G35" fmla="?: 19793384 G34 0"/>
              <a:gd name="G36" fmla="?: G6 G35 G31"/>
              <a:gd name="G37" fmla="+- 21600 0 G36"/>
              <a:gd name="G38" fmla="?: G4 0 G33"/>
              <a:gd name="G39" fmla="?: 19793384 G38 G32"/>
              <a:gd name="G40" fmla="?: G6 G39 0"/>
              <a:gd name="G41" fmla="?: G4 G32 21600"/>
              <a:gd name="G42" fmla="?: G6 G41 G33"/>
              <a:gd name="T12" fmla="*/ 10800 w 21600"/>
              <a:gd name="T13" fmla="*/ 0 h 21600"/>
              <a:gd name="T14" fmla="*/ 14858 w 21600"/>
              <a:gd name="T15" fmla="*/ 4310 h 21600"/>
              <a:gd name="T16" fmla="*/ 10800 w 21600"/>
              <a:gd name="T17" fmla="*/ 6293 h 21600"/>
              <a:gd name="T18" fmla="*/ 6742 w 21600"/>
              <a:gd name="T19" fmla="*/ 431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3189" y="6978"/>
                </a:moveTo>
                <a:cubicBezTo>
                  <a:pt x="12473" y="6530"/>
                  <a:pt x="11645" y="6293"/>
                  <a:pt x="10799" y="6293"/>
                </a:cubicBezTo>
                <a:cubicBezTo>
                  <a:pt x="9954" y="6293"/>
                  <a:pt x="9126" y="6530"/>
                  <a:pt x="8410" y="6978"/>
                </a:cubicBezTo>
                <a:lnTo>
                  <a:pt x="5073" y="1643"/>
                </a:lnTo>
                <a:cubicBezTo>
                  <a:pt x="6790" y="569"/>
                  <a:pt x="8774" y="0"/>
                  <a:pt x="10800" y="0"/>
                </a:cubicBezTo>
                <a:cubicBezTo>
                  <a:pt x="12825" y="0"/>
                  <a:pt x="14809" y="569"/>
                  <a:pt x="16526" y="1643"/>
                </a:cubicBezTo>
                <a:close/>
              </a:path>
            </a:pathLst>
          </a:custGeom>
          <a:solidFill>
            <a:srgbClr val="BBD6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8217" name="矩形 11"/>
          <p:cNvSpPr>
            <a:spLocks noChangeArrowheads="1"/>
          </p:cNvSpPr>
          <p:nvPr/>
        </p:nvSpPr>
        <p:spPr bwMode="auto">
          <a:xfrm>
            <a:off x="5564981" y="2122885"/>
            <a:ext cx="2743200" cy="653653"/>
          </a:xfrm>
          <a:prstGeom prst="rect">
            <a:avLst/>
          </a:prstGeom>
          <a:solidFill>
            <a:srgbClr val="F2F2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18" name="矩形 35"/>
          <p:cNvSpPr>
            <a:spLocks noChangeArrowheads="1"/>
          </p:cNvSpPr>
          <p:nvPr/>
        </p:nvSpPr>
        <p:spPr bwMode="auto">
          <a:xfrm>
            <a:off x="5564981" y="3228975"/>
            <a:ext cx="2743200" cy="654844"/>
          </a:xfrm>
          <a:prstGeom prst="rect">
            <a:avLst/>
          </a:prstGeom>
          <a:solidFill>
            <a:srgbClr val="F2F2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19" name="矩形 36"/>
          <p:cNvSpPr>
            <a:spLocks noChangeArrowheads="1"/>
          </p:cNvSpPr>
          <p:nvPr/>
        </p:nvSpPr>
        <p:spPr bwMode="auto">
          <a:xfrm>
            <a:off x="5511404" y="4140994"/>
            <a:ext cx="2743200" cy="653654"/>
          </a:xfrm>
          <a:prstGeom prst="rect">
            <a:avLst/>
          </a:prstGeom>
          <a:solidFill>
            <a:srgbClr val="F2F2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20" name="文本框 37"/>
          <p:cNvSpPr>
            <a:spLocks noChangeArrowheads="1"/>
          </p:cNvSpPr>
          <p:nvPr/>
        </p:nvSpPr>
        <p:spPr bwMode="auto">
          <a:xfrm>
            <a:off x="5691188" y="2159794"/>
            <a:ext cx="2571750"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3300">
                <a:solidFill>
                  <a:srgbClr val="000000"/>
                </a:solidFill>
                <a:sym typeface="Tahoma" panose="020B0604030504040204" pitchFamily="34" charset="0"/>
              </a:rPr>
              <a:t>移动性</a:t>
            </a:r>
          </a:p>
        </p:txBody>
      </p:sp>
      <p:sp>
        <p:nvSpPr>
          <p:cNvPr id="8221" name="文本框 38"/>
          <p:cNvSpPr>
            <a:spLocks noChangeArrowheads="1"/>
          </p:cNvSpPr>
          <p:nvPr/>
        </p:nvSpPr>
        <p:spPr bwMode="auto">
          <a:xfrm>
            <a:off x="5554266" y="3231356"/>
            <a:ext cx="2708672"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3300">
                <a:solidFill>
                  <a:srgbClr val="000000"/>
                </a:solidFill>
                <a:sym typeface="Tahoma" panose="020B0604030504040204" pitchFamily="34" charset="0"/>
              </a:rPr>
              <a:t>及时性</a:t>
            </a:r>
          </a:p>
        </p:txBody>
      </p:sp>
      <p:sp>
        <p:nvSpPr>
          <p:cNvPr id="8222" name="文本框 39"/>
          <p:cNvSpPr>
            <a:spLocks noChangeArrowheads="1"/>
          </p:cNvSpPr>
          <p:nvPr/>
        </p:nvSpPr>
        <p:spPr bwMode="auto">
          <a:xfrm>
            <a:off x="5554266" y="4217194"/>
            <a:ext cx="2708672"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3300">
                <a:solidFill>
                  <a:srgbClr val="000000"/>
                </a:solidFill>
                <a:sym typeface="Tahoma" panose="020B0604030504040204" pitchFamily="34" charset="0"/>
              </a:rPr>
              <a:t>定制型</a:t>
            </a:r>
          </a:p>
        </p:txBody>
      </p:sp>
      <p:pic>
        <p:nvPicPr>
          <p:cNvPr id="8223" name="图片 43"/>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911454" y="858442"/>
            <a:ext cx="3250406" cy="1296590"/>
          </a:xfrm>
          <a:custGeom>
            <a:avLst/>
            <a:gdLst>
              <a:gd name="T0" fmla="*/ 0 w 4333877"/>
              <a:gd name="T1" fmla="*/ 0 h 1728787"/>
              <a:gd name="T2" fmla="*/ 4333877 w 4333877"/>
              <a:gd name="T3" fmla="*/ 0 h 1728787"/>
              <a:gd name="T4" fmla="*/ 4333877 w 4333877"/>
              <a:gd name="T5" fmla="*/ 1728787 h 1728787"/>
              <a:gd name="T6" fmla="*/ 0 w 4333877"/>
              <a:gd name="T7" fmla="*/ 0 h 1728787"/>
              <a:gd name="T8" fmla="*/ 4333877 w 4333877"/>
              <a:gd name="T9" fmla="*/ 1728787 h 1728787"/>
            </a:gdLst>
            <a:ahLst/>
            <a:cxnLst>
              <a:cxn ang="0">
                <a:pos x="T0" y="T1"/>
              </a:cxn>
              <a:cxn ang="0">
                <a:pos x="T2" y="T3"/>
              </a:cxn>
              <a:cxn ang="0">
                <a:pos x="T4" y="T5"/>
              </a:cxn>
            </a:cxnLst>
            <a:rect l="T6" t="T7" r="T8" b="T9"/>
            <a:pathLst>
              <a:path w="4333877" h="1728787">
                <a:moveTo>
                  <a:pt x="0" y="0"/>
                </a:moveTo>
                <a:lnTo>
                  <a:pt x="4333877" y="0"/>
                </a:lnTo>
                <a:lnTo>
                  <a:pt x="4333877" y="1728787"/>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8224" name="直角三角形 45"/>
          <p:cNvSpPr>
            <a:spLocks noChangeArrowheads="1"/>
          </p:cNvSpPr>
          <p:nvPr/>
        </p:nvSpPr>
        <p:spPr bwMode="auto">
          <a:xfrm>
            <a:off x="-5953" y="4693444"/>
            <a:ext cx="3246835" cy="1307306"/>
          </a:xfrm>
          <a:custGeom>
            <a:avLst/>
            <a:gdLst>
              <a:gd name="T0" fmla="*/ 2700338 w 4329113"/>
              <a:gd name="T1" fmla="*/ 1743074 h 1743074"/>
              <a:gd name="T2" fmla="*/ 0 w 4329113"/>
              <a:gd name="T3" fmla="*/ 0 h 1743074"/>
              <a:gd name="T4" fmla="*/ 4329113 w 4329113"/>
              <a:gd name="T5" fmla="*/ 1743074 h 1743074"/>
              <a:gd name="T6" fmla="*/ 2700338 w 4329113"/>
              <a:gd name="T7" fmla="*/ 1743074 h 1743074"/>
              <a:gd name="T8" fmla="*/ 0 60000 65536"/>
              <a:gd name="T9" fmla="*/ 0 60000 65536"/>
              <a:gd name="T10" fmla="*/ 0 60000 65536"/>
              <a:gd name="T11" fmla="*/ 0 60000 65536"/>
              <a:gd name="T12" fmla="*/ 0 w 4329113"/>
              <a:gd name="T13" fmla="*/ 0 h 1743074"/>
              <a:gd name="T14" fmla="*/ 4329113 w 4329113"/>
              <a:gd name="T15" fmla="*/ 1743074 h 1743074"/>
            </a:gdLst>
            <a:ahLst/>
            <a:cxnLst>
              <a:cxn ang="T8">
                <a:pos x="T0" y="T1"/>
              </a:cxn>
              <a:cxn ang="T9">
                <a:pos x="T2" y="T3"/>
              </a:cxn>
              <a:cxn ang="T10">
                <a:pos x="T4" y="T5"/>
              </a:cxn>
              <a:cxn ang="T11">
                <a:pos x="T6" y="T7"/>
              </a:cxn>
            </a:cxnLst>
            <a:rect l="T12" t="T13" r="T14" b="T15"/>
            <a:pathLst>
              <a:path w="4329113" h="1743074">
                <a:moveTo>
                  <a:pt x="2700338" y="1743074"/>
                </a:moveTo>
                <a:lnTo>
                  <a:pt x="0" y="0"/>
                </a:lnTo>
                <a:lnTo>
                  <a:pt x="4329113" y="1743074"/>
                </a:lnTo>
                <a:lnTo>
                  <a:pt x="2700338" y="1743074"/>
                </a:lnTo>
                <a:close/>
              </a:path>
            </a:pathLst>
          </a:custGeom>
          <a:solidFill>
            <a:srgbClr val="D8D8D8">
              <a:alpha val="34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25" name="直角三角形 45"/>
          <p:cNvSpPr>
            <a:spLocks noChangeArrowheads="1"/>
          </p:cNvSpPr>
          <p:nvPr/>
        </p:nvSpPr>
        <p:spPr bwMode="auto">
          <a:xfrm>
            <a:off x="5904310" y="857251"/>
            <a:ext cx="3246834" cy="1307306"/>
          </a:xfrm>
          <a:custGeom>
            <a:avLst/>
            <a:gdLst>
              <a:gd name="T0" fmla="*/ 4329113 w 4329113"/>
              <a:gd name="T1" fmla="*/ 1243011 h 1743074"/>
              <a:gd name="T2" fmla="*/ 0 w 4329113"/>
              <a:gd name="T3" fmla="*/ 0 h 1743074"/>
              <a:gd name="T4" fmla="*/ 4329113 w 4329113"/>
              <a:gd name="T5" fmla="*/ 1743074 h 1743074"/>
              <a:gd name="T6" fmla="*/ 4329113 w 4329113"/>
              <a:gd name="T7" fmla="*/ 1243011 h 1743074"/>
              <a:gd name="T8" fmla="*/ 0 60000 65536"/>
              <a:gd name="T9" fmla="*/ 0 60000 65536"/>
              <a:gd name="T10" fmla="*/ 0 60000 65536"/>
              <a:gd name="T11" fmla="*/ 0 60000 65536"/>
              <a:gd name="T12" fmla="*/ 0 w 4329113"/>
              <a:gd name="T13" fmla="*/ 0 h 1743074"/>
              <a:gd name="T14" fmla="*/ 4329113 w 4329113"/>
              <a:gd name="T15" fmla="*/ 1743074 h 1743074"/>
            </a:gdLst>
            <a:ahLst/>
            <a:cxnLst>
              <a:cxn ang="T8">
                <a:pos x="T0" y="T1"/>
              </a:cxn>
              <a:cxn ang="T9">
                <a:pos x="T2" y="T3"/>
              </a:cxn>
              <a:cxn ang="T10">
                <a:pos x="T4" y="T5"/>
              </a:cxn>
              <a:cxn ang="T11">
                <a:pos x="T6" y="T7"/>
              </a:cxn>
            </a:cxnLst>
            <a:rect l="T12" t="T13" r="T14" b="T15"/>
            <a:pathLst>
              <a:path w="4329113" h="1743074">
                <a:moveTo>
                  <a:pt x="4329113" y="1243011"/>
                </a:moveTo>
                <a:lnTo>
                  <a:pt x="0" y="0"/>
                </a:lnTo>
                <a:lnTo>
                  <a:pt x="4329113" y="1743074"/>
                </a:lnTo>
                <a:lnTo>
                  <a:pt x="4329113" y="1243011"/>
                </a:lnTo>
                <a:close/>
              </a:path>
            </a:pathLst>
          </a:custGeom>
          <a:solidFill>
            <a:srgbClr val="D8D8D8">
              <a:alpha val="34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26" name="AutoShape 34"/>
          <p:cNvSpPr>
            <a:spLocks noChangeArrowheads="1"/>
          </p:cNvSpPr>
          <p:nvPr/>
        </p:nvSpPr>
        <p:spPr bwMode="auto">
          <a:xfrm>
            <a:off x="5011341" y="5550694"/>
            <a:ext cx="452438" cy="179785"/>
          </a:xfrm>
          <a:prstGeom prst="homePlate">
            <a:avLst>
              <a:gd name="adj" fmla="val 62914"/>
            </a:avLst>
          </a:prstGeom>
          <a:solidFill>
            <a:schemeClr val="accent1"/>
          </a:solidFill>
          <a:ln w="9525" cmpd="sng">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endParaRPr lang="zh-CN" altLang="en-US" sz="1050"/>
          </a:p>
        </p:txBody>
      </p:sp>
      <p:sp>
        <p:nvSpPr>
          <p:cNvPr id="8227" name="矩形 35"/>
          <p:cNvSpPr>
            <a:spLocks noChangeArrowheads="1"/>
          </p:cNvSpPr>
          <p:nvPr/>
        </p:nvSpPr>
        <p:spPr bwMode="auto">
          <a:xfrm>
            <a:off x="5487591" y="5199460"/>
            <a:ext cx="2743200" cy="653653"/>
          </a:xfrm>
          <a:prstGeom prst="rect">
            <a:avLst/>
          </a:prstGeom>
          <a:solidFill>
            <a:srgbClr val="F2F2F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8228" name="Text Box 36"/>
          <p:cNvSpPr txBox="1">
            <a:spLocks noChangeArrowheads="1"/>
          </p:cNvSpPr>
          <p:nvPr/>
        </p:nvSpPr>
        <p:spPr bwMode="auto">
          <a:xfrm>
            <a:off x="5460602" y="5231677"/>
            <a:ext cx="2119313"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3300" b="1" dirty="0">
                <a:solidFill>
                  <a:schemeClr val="tx1"/>
                </a:solidFill>
              </a:rPr>
              <a:t>集成性</a:t>
            </a:r>
          </a:p>
        </p:txBody>
      </p:sp>
    </p:spTree>
    <p:extLst>
      <p:ext uri="{BB962C8B-B14F-4D97-AF65-F5344CB8AC3E}">
        <p14:creationId xmlns="" xmlns:p14="http://schemas.microsoft.com/office/powerpoint/2010/main" val="4076731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7" name="Rectangle 5"/>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第三战：红包大战</a:t>
            </a:r>
          </a:p>
        </p:txBody>
      </p:sp>
      <p:sp>
        <p:nvSpPr>
          <p:cNvPr id="33798" name="Text Box 6"/>
          <p:cNvSpPr txBox="1">
            <a:spLocks noChangeArrowheads="1"/>
          </p:cNvSpPr>
          <p:nvPr/>
        </p:nvSpPr>
        <p:spPr bwMode="auto">
          <a:xfrm>
            <a:off x="457200" y="2133600"/>
            <a:ext cx="6950075" cy="2654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春晚红包是广告平台，商家出钱发红包是在做广告。</a:t>
            </a:r>
          </a:p>
          <a:p>
            <a:endParaRPr lang="zh-CN" altLang="en-US" sz="2800" dirty="0">
              <a:solidFill>
                <a:schemeClr val="tx1"/>
              </a:solidFill>
              <a:latin typeface="微软雅黑" panose="020B0503020204020204" pitchFamily="34" charset="-122"/>
              <a:ea typeface="微软雅黑" panose="020B0503020204020204" pitchFamily="34" charset="-122"/>
            </a:endParaRPr>
          </a:p>
          <a:p>
            <a:endParaRPr lang="zh-CN" altLang="en-US" sz="2800" dirty="0">
              <a:solidFill>
                <a:schemeClr val="tx1"/>
              </a:solidFill>
              <a:latin typeface="微软雅黑" panose="020B0503020204020204" pitchFamily="34" charset="-122"/>
              <a:ea typeface="微软雅黑" panose="020B0503020204020204" pitchFamily="34" charset="-122"/>
            </a:endParaRPr>
          </a:p>
          <a:p>
            <a:r>
              <a:rPr lang="zh-CN" altLang="en-US" sz="2800" dirty="0">
                <a:solidFill>
                  <a:schemeClr val="tx1"/>
                </a:solidFill>
                <a:latin typeface="微软雅黑" panose="020B0503020204020204" pitchFamily="34" charset="-122"/>
                <a:ea typeface="微软雅黑" panose="020B0503020204020204" pitchFamily="34" charset="-122"/>
              </a:rPr>
              <a:t>       商家希望在社交平台生命周期内挖掘商业价值。</a:t>
            </a:r>
          </a:p>
        </p:txBody>
      </p:sp>
    </p:spTree>
    <p:extLst>
      <p:ext uri="{BB962C8B-B14F-4D97-AF65-F5344CB8AC3E}">
        <p14:creationId xmlns="" xmlns:p14="http://schemas.microsoft.com/office/powerpoint/2010/main" val="3900073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0" y="4497388"/>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2" name="Rectangle 4"/>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第三战：红包大战</a:t>
            </a:r>
          </a:p>
        </p:txBody>
      </p:sp>
      <p:sp>
        <p:nvSpPr>
          <p:cNvPr id="37893" name="Text Box 5"/>
          <p:cNvSpPr txBox="1">
            <a:spLocks noChangeArrowheads="1"/>
          </p:cNvSpPr>
          <p:nvPr/>
        </p:nvSpPr>
        <p:spPr bwMode="auto">
          <a:xfrm>
            <a:off x="457200" y="2362200"/>
            <a:ext cx="6950075" cy="255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chemeClr val="tx1"/>
                </a:solidFill>
                <a:ea typeface="微软雅黑" panose="020B0503020204020204" pitchFamily="34" charset="-122"/>
              </a:rPr>
              <a:t>战况：微信一战成名，从用户体验以及引发关注层面都完胜支付宝的红包。</a:t>
            </a:r>
          </a:p>
          <a:p>
            <a:endParaRPr lang="zh-CN" altLang="en-US" sz="3200" dirty="0">
              <a:solidFill>
                <a:schemeClr val="tx1"/>
              </a:solidFill>
              <a:ea typeface="微软雅黑" panose="020B0503020204020204" pitchFamily="34" charset="-122"/>
            </a:endParaRPr>
          </a:p>
          <a:p>
            <a:r>
              <a:rPr lang="zh-CN" altLang="en-US" sz="3200" dirty="0">
                <a:solidFill>
                  <a:schemeClr val="tx1"/>
                </a:solidFill>
                <a:ea typeface="微软雅黑" panose="020B0503020204020204" pitchFamily="34" charset="-122"/>
              </a:rPr>
              <a:t>战果：微信完胜</a:t>
            </a:r>
          </a:p>
        </p:txBody>
      </p:sp>
    </p:spTree>
    <p:extLst>
      <p:ext uri="{BB962C8B-B14F-4D97-AF65-F5344CB8AC3E}">
        <p14:creationId xmlns="" xmlns:p14="http://schemas.microsoft.com/office/powerpoint/2010/main" val="604233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 calcmode="lin" valueType="num">
                                      <p:cBhvr additive="base">
                                        <p:cTn id="7" dur="500" fill="hold"/>
                                        <p:tgtEl>
                                          <p:spTgt spid="37893"/>
                                        </p:tgtEl>
                                        <p:attrNameLst>
                                          <p:attrName>ppt_x</p:attrName>
                                        </p:attrNameLst>
                                      </p:cBhvr>
                                      <p:tavLst>
                                        <p:tav tm="0">
                                          <p:val>
                                            <p:strVal val="#ppt_x"/>
                                          </p:val>
                                        </p:tav>
                                        <p:tav tm="100000">
                                          <p:val>
                                            <p:strVal val="#ppt_x"/>
                                          </p:val>
                                        </p:tav>
                                      </p:tavLst>
                                    </p:anim>
                                    <p:anim calcmode="lin" valueType="num">
                                      <p:cBhvr additive="base">
                                        <p:cTn id="8"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609600" y="1676400"/>
            <a:ext cx="7391400" cy="4525963"/>
          </a:xfrm>
        </p:spPr>
        <p:txBody>
          <a:bodyPr/>
          <a:lstStyle/>
          <a:p>
            <a:endParaRPr lang="zh-CN" altLang="zh-CN"/>
          </a:p>
        </p:txBody>
      </p:sp>
      <p:sp>
        <p:nvSpPr>
          <p:cNvPr id="36869" name="Rectangle 5"/>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三战总结</a:t>
            </a:r>
          </a:p>
        </p:txBody>
      </p:sp>
      <p:pic>
        <p:nvPicPr>
          <p:cNvPr id="36870" name="Picture 6" descr="130607mp7818w7mktnisv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340768"/>
            <a:ext cx="8305800" cy="49831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68547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图片 9" descr="华为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56176" y="3933056"/>
            <a:ext cx="2819400" cy="236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Rectangle 5"/>
          <p:cNvSpPr>
            <a:spLocks noGrp="1" noChangeArrowheads="1"/>
          </p:cNvSpPr>
          <p:nvPr>
            <p:ph type="title"/>
          </p:nvPr>
        </p:nvSpPr>
        <p:spPr>
          <a:noFill/>
          <a:ln/>
        </p:spPr>
        <p:txBody>
          <a:bodyPr/>
          <a:lstStyle/>
          <a:p>
            <a:r>
              <a:rPr lang="zh-CN" altLang="en-US" b="1">
                <a:solidFill>
                  <a:srgbClr val="FF3300"/>
                </a:solidFill>
                <a:ea typeface="微软雅黑" panose="020B0503020204020204" pitchFamily="34" charset="-122"/>
              </a:rPr>
              <a:t>三战总结</a:t>
            </a:r>
          </a:p>
        </p:txBody>
      </p:sp>
      <p:sp>
        <p:nvSpPr>
          <p:cNvPr id="34822" name="Text Box 6"/>
          <p:cNvSpPr txBox="1">
            <a:spLocks noChangeArrowheads="1"/>
          </p:cNvSpPr>
          <p:nvPr/>
        </p:nvSpPr>
        <p:spPr bwMode="auto">
          <a:xfrm>
            <a:off x="533400" y="1988840"/>
            <a:ext cx="7940675" cy="2062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chemeClr val="tx1"/>
                </a:solidFill>
                <a:latin typeface="微软雅黑" panose="020B0503020204020204" pitchFamily="34" charset="-122"/>
                <a:ea typeface="微软雅黑" panose="020B0503020204020204" pitchFamily="34" charset="-122"/>
              </a:rPr>
              <a:t>      PC</a:t>
            </a:r>
            <a:r>
              <a:rPr lang="zh-CN" altLang="en-US" sz="3200" dirty="0">
                <a:solidFill>
                  <a:schemeClr val="tx1"/>
                </a:solidFill>
                <a:latin typeface="微软雅黑" panose="020B0503020204020204" pitchFamily="34" charset="-122"/>
                <a:ea typeface="微软雅黑" panose="020B0503020204020204" pitchFamily="34" charset="-122"/>
              </a:rPr>
              <a:t>时代，腾讯在支付领域败给阿里。</a:t>
            </a:r>
          </a:p>
          <a:p>
            <a:endParaRPr lang="zh-CN" altLang="en-US" sz="3200" dirty="0">
              <a:solidFill>
                <a:schemeClr val="tx1"/>
              </a:solidFill>
              <a:latin typeface="微软雅黑" panose="020B0503020204020204" pitchFamily="34" charset="-122"/>
              <a:ea typeface="微软雅黑" panose="020B0503020204020204" pitchFamily="34" charset="-122"/>
            </a:endParaRPr>
          </a:p>
          <a:p>
            <a:r>
              <a:rPr lang="zh-CN" altLang="en-US" sz="3200" dirty="0">
                <a:solidFill>
                  <a:schemeClr val="tx1"/>
                </a:solidFill>
                <a:latin typeface="微软雅黑" panose="020B0503020204020204" pitchFamily="34" charset="-122"/>
                <a:ea typeface="微软雅黑" panose="020B0503020204020204" pitchFamily="34" charset="-122"/>
              </a:rPr>
              <a:t>      互联网金融的战争打响后，腾讯在移动支付的领域里找到了更多的机会。</a:t>
            </a:r>
          </a:p>
        </p:txBody>
      </p:sp>
    </p:spTree>
    <p:extLst>
      <p:ext uri="{BB962C8B-B14F-4D97-AF65-F5344CB8AC3E}">
        <p14:creationId xmlns="" xmlns:p14="http://schemas.microsoft.com/office/powerpoint/2010/main" val="37689741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3"/>
          <p:cNvGrpSpPr/>
          <p:nvPr/>
        </p:nvGrpSpPr>
        <p:grpSpPr>
          <a:xfrm>
            <a:off x="3677246" y="1351441"/>
            <a:ext cx="1789509" cy="46077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471127" y="1339454"/>
            <a:ext cx="2201747" cy="507831"/>
          </a:xfrm>
          <a:prstGeom prst="rect">
            <a:avLst/>
          </a:prstGeom>
          <a:noFill/>
        </p:spPr>
        <p:txBody>
          <a:bodyPr wrap="square" rtlCol="0">
            <a:spAutoFit/>
          </a:bodyPr>
          <a:lstStyle/>
          <a:p>
            <a:pPr algn="ctr"/>
            <a:r>
              <a:rPr lang="zh-CN" altLang="en-US" sz="2700" b="1" dirty="0">
                <a:solidFill>
                  <a:schemeClr val="tx1"/>
                </a:solidFill>
                <a:latin typeface="微软雅黑" panose="020B0503020204020204" pitchFamily="34" charset="-122"/>
                <a:ea typeface="微软雅黑" panose="020B0503020204020204" pitchFamily="34" charset="-122"/>
              </a:rPr>
              <a:t>目 录</a:t>
            </a:r>
            <a:endParaRPr lang="zh-HK" altLang="en-US" sz="27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cstate="print">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t="29238" b="35781"/>
          <a:stretch/>
        </p:blipFill>
        <p:spPr>
          <a:xfrm>
            <a:off x="0" y="2376711"/>
            <a:ext cx="9144000" cy="2132409"/>
          </a:xfrm>
          <a:prstGeom prst="rect">
            <a:avLst/>
          </a:prstGeom>
        </p:spPr>
      </p:pic>
      <p:sp>
        <p:nvSpPr>
          <p:cNvPr id="5" name="矩形 4"/>
          <p:cNvSpPr/>
          <p:nvPr/>
        </p:nvSpPr>
        <p:spPr>
          <a:xfrm>
            <a:off x="0" y="4512470"/>
            <a:ext cx="9144000" cy="117872"/>
          </a:xfrm>
          <a:prstGeom prst="rect">
            <a:avLst/>
          </a:prstGeom>
          <a:solidFill>
            <a:srgbClr val="F3D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5" name="矩形 14"/>
          <p:cNvSpPr/>
          <p:nvPr/>
        </p:nvSpPr>
        <p:spPr>
          <a:xfrm>
            <a:off x="0" y="2313386"/>
            <a:ext cx="9144000" cy="11787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32" name="文本框 31"/>
          <p:cNvSpPr txBox="1"/>
          <p:nvPr/>
        </p:nvSpPr>
        <p:spPr>
          <a:xfrm>
            <a:off x="35496" y="3759423"/>
            <a:ext cx="208823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移动支付背景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27" name="椭圆 26"/>
          <p:cNvSpPr/>
          <p:nvPr/>
        </p:nvSpPr>
        <p:spPr>
          <a:xfrm>
            <a:off x="683568" y="2762250"/>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1</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8" name="椭圆 27"/>
          <p:cNvSpPr/>
          <p:nvPr/>
        </p:nvSpPr>
        <p:spPr>
          <a:xfrm>
            <a:off x="3131840" y="2791754"/>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2</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9" name="椭圆 28"/>
          <p:cNvSpPr/>
          <p:nvPr/>
        </p:nvSpPr>
        <p:spPr>
          <a:xfrm>
            <a:off x="551154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3</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932040" y="3789040"/>
            <a:ext cx="2016224"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移动支付技术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483768" y="3751959"/>
            <a:ext cx="212387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产业发展现状</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7" name="椭圆 16"/>
          <p:cNvSpPr/>
          <p:nvPr/>
        </p:nvSpPr>
        <p:spPr>
          <a:xfrm>
            <a:off x="767178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4</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18" name="文本框 33"/>
          <p:cNvSpPr txBox="1"/>
          <p:nvPr/>
        </p:nvSpPr>
        <p:spPr>
          <a:xfrm>
            <a:off x="7458400" y="3789040"/>
            <a:ext cx="1434080"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发展趋势</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82370614"/>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4"/>
                                        </p:tgtEl>
                                        <p:attrNameLst>
                                          <p:attrName>ppt_x</p:attrName>
                                          <p:attrName>ppt_y</p:attrName>
                                        </p:attrNameLst>
                                      </p:cBhvr>
                                    </p:animMotion>
                                    <p:animRot by="1500000">
                                      <p:cBhvr>
                                        <p:cTn id="7" dur="125" fill="hold">
                                          <p:stCondLst>
                                            <p:cond delay="0"/>
                                          </p:stCondLst>
                                        </p:cTn>
                                        <p:tgtEl>
                                          <p:spTgt spid="34"/>
                                        </p:tgtEl>
                                        <p:attrNameLst>
                                          <p:attrName>r</p:attrName>
                                        </p:attrNameLst>
                                      </p:cBhvr>
                                    </p:animRot>
                                    <p:animRot by="-1500000">
                                      <p:cBhvr>
                                        <p:cTn id="8" dur="125" fill="hold">
                                          <p:stCondLst>
                                            <p:cond delay="125"/>
                                          </p:stCondLst>
                                        </p:cTn>
                                        <p:tgtEl>
                                          <p:spTgt spid="34"/>
                                        </p:tgtEl>
                                        <p:attrNameLst>
                                          <p:attrName>r</p:attrName>
                                        </p:attrNameLst>
                                      </p:cBhvr>
                                    </p:animRot>
                                    <p:animRot by="-1500000">
                                      <p:cBhvr>
                                        <p:cTn id="9" dur="125" fill="hold">
                                          <p:stCondLst>
                                            <p:cond delay="250"/>
                                          </p:stCondLst>
                                        </p:cTn>
                                        <p:tgtEl>
                                          <p:spTgt spid="34"/>
                                        </p:tgtEl>
                                        <p:attrNameLst>
                                          <p:attrName>r</p:attrName>
                                        </p:attrNameLst>
                                      </p:cBhvr>
                                    </p:animRot>
                                    <p:animRot by="1500000">
                                      <p:cBhvr>
                                        <p:cTn id="10" dur="125" fill="hold">
                                          <p:stCondLst>
                                            <p:cond delay="375"/>
                                          </p:stCondLst>
                                        </p:cTn>
                                        <p:tgtEl>
                                          <p:spTgt spid="34"/>
                                        </p:tgtEl>
                                        <p:attrNameLst>
                                          <p:attrName>r</p:attrName>
                                        </p:attrNameLst>
                                      </p:cBhvr>
                                    </p:animRot>
                                  </p:childTnLst>
                                </p:cTn>
                              </p:par>
                              <p:par>
                                <p:cTn id="11" presetID="1" presetClass="emph" presetSubtype="2" fill="hold" nodeType="withEffect">
                                  <p:stCondLst>
                                    <p:cond delay="0"/>
                                  </p:stCondLst>
                                  <p:childTnLst>
                                    <p:animClr clrSpc="rgb">
                                      <p:cBhvr>
                                        <p:cTn id="12" dur="500" fill="hold"/>
                                        <p:tgtEl>
                                          <p:spTgt spid="29"/>
                                        </p:tgtEl>
                                        <p:attrNameLst>
                                          <p:attrName>fillcolor</p:attrName>
                                        </p:attrNameLst>
                                      </p:cBhvr>
                                      <p:to>
                                        <a:schemeClr val="accent2"/>
                                      </p:to>
                                    </p:animClr>
                                    <p:set>
                                      <p:cBhvr>
                                        <p:cTn id="13" dur="500" fill="hold"/>
                                        <p:tgtEl>
                                          <p:spTgt spid="29"/>
                                        </p:tgtEl>
                                        <p:attrNameLst>
                                          <p:attrName>fill.type</p:attrName>
                                        </p:attrNameLst>
                                      </p:cBhvr>
                                      <p:to>
                                        <p:strVal val="solid"/>
                                      </p:to>
                                    </p:set>
                                    <p:set>
                                      <p:cBhvr>
                                        <p:cTn id="14" dur="5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5"/>
          <p:cNvSpPr>
            <a:spLocks noChangeArrowheads="1"/>
          </p:cNvSpPr>
          <p:nvPr/>
        </p:nvSpPr>
        <p:spPr bwMode="auto">
          <a:xfrm rot="16200000" flipV="1">
            <a:off x="-764071" y="2248855"/>
            <a:ext cx="4155926" cy="2627784"/>
          </a:xfrm>
          <a:custGeom>
            <a:avLst/>
            <a:gdLst>
              <a:gd name="T0" fmla="*/ 0 w 6858001"/>
              <a:gd name="T1" fmla="*/ 6967535 h 6967535"/>
              <a:gd name="T2" fmla="*/ 3657595 w 6858001"/>
              <a:gd name="T3" fmla="*/ 0 h 6967535"/>
              <a:gd name="T4" fmla="*/ 6858001 w 6858001"/>
              <a:gd name="T5" fmla="*/ 6967535 h 6967535"/>
              <a:gd name="T6" fmla="*/ 0 w 6858001"/>
              <a:gd name="T7" fmla="*/ 6967535 h 6967535"/>
              <a:gd name="T8" fmla="*/ 0 60000 65536"/>
              <a:gd name="T9" fmla="*/ 0 60000 65536"/>
              <a:gd name="T10" fmla="*/ 0 60000 65536"/>
              <a:gd name="T11" fmla="*/ 0 60000 65536"/>
              <a:gd name="T12" fmla="*/ 0 w 6858001"/>
              <a:gd name="T13" fmla="*/ 0 h 6967535"/>
              <a:gd name="T14" fmla="*/ 6858001 w 6858001"/>
              <a:gd name="T15" fmla="*/ 6967535 h 6967535"/>
            </a:gdLst>
            <a:ahLst/>
            <a:cxnLst>
              <a:cxn ang="T8">
                <a:pos x="T0" y="T1"/>
              </a:cxn>
              <a:cxn ang="T9">
                <a:pos x="T2" y="T3"/>
              </a:cxn>
              <a:cxn ang="T10">
                <a:pos x="T4" y="T5"/>
              </a:cxn>
              <a:cxn ang="T11">
                <a:pos x="T6" y="T7"/>
              </a:cxn>
            </a:cxnLst>
            <a:rect l="T12" t="T13" r="T14" b="T15"/>
            <a:pathLst>
              <a:path w="6858001" h="6967535">
                <a:moveTo>
                  <a:pt x="0" y="6967535"/>
                </a:moveTo>
                <a:lnTo>
                  <a:pt x="3657595" y="0"/>
                </a:lnTo>
                <a:lnTo>
                  <a:pt x="6858001" y="6967535"/>
                </a:lnTo>
                <a:lnTo>
                  <a:pt x="0" y="6967535"/>
                </a:lnTo>
                <a:close/>
              </a:path>
            </a:pathLst>
          </a:custGeom>
          <a:blipFill dpi="0" rotWithShape="0">
            <a:blip r:embed="rId2" cstate="print"/>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3" name="等腰三角形 7"/>
          <p:cNvSpPr>
            <a:spLocks noChangeArrowheads="1"/>
          </p:cNvSpPr>
          <p:nvPr/>
        </p:nvSpPr>
        <p:spPr bwMode="auto">
          <a:xfrm rot="16200000" flipV="1">
            <a:off x="-1448148" y="3076946"/>
            <a:ext cx="4011909" cy="1115617"/>
          </a:xfrm>
          <a:custGeom>
            <a:avLst/>
            <a:gdLst>
              <a:gd name="T0" fmla="*/ 0 w 6858002"/>
              <a:gd name="T1" fmla="*/ 2890837 h 2890837"/>
              <a:gd name="T2" fmla="*/ 1495422 w 6858002"/>
              <a:gd name="T3" fmla="*/ 0 h 2890837"/>
              <a:gd name="T4" fmla="*/ 6858002 w 6858002"/>
              <a:gd name="T5" fmla="*/ 2890837 h 2890837"/>
              <a:gd name="T6" fmla="*/ 0 w 6858002"/>
              <a:gd name="T7" fmla="*/ 2890837 h 2890837"/>
              <a:gd name="T8" fmla="*/ 0 60000 65536"/>
              <a:gd name="T9" fmla="*/ 0 60000 65536"/>
              <a:gd name="T10" fmla="*/ 0 60000 65536"/>
              <a:gd name="T11" fmla="*/ 0 60000 65536"/>
              <a:gd name="T12" fmla="*/ 0 w 6858002"/>
              <a:gd name="T13" fmla="*/ 0 h 2890837"/>
              <a:gd name="T14" fmla="*/ 6858002 w 6858002"/>
              <a:gd name="T15" fmla="*/ 2890837 h 2890837"/>
            </a:gdLst>
            <a:ahLst/>
            <a:cxnLst>
              <a:cxn ang="T8">
                <a:pos x="T0" y="T1"/>
              </a:cxn>
              <a:cxn ang="T9">
                <a:pos x="T2" y="T3"/>
              </a:cxn>
              <a:cxn ang="T10">
                <a:pos x="T4" y="T5"/>
              </a:cxn>
              <a:cxn ang="T11">
                <a:pos x="T6" y="T7"/>
              </a:cxn>
            </a:cxnLst>
            <a:rect l="T12" t="T13" r="T14" b="T15"/>
            <a:pathLst>
              <a:path w="6858002" h="2890837">
                <a:moveTo>
                  <a:pt x="0" y="2890837"/>
                </a:moveTo>
                <a:lnTo>
                  <a:pt x="1495422" y="0"/>
                </a:lnTo>
                <a:lnTo>
                  <a:pt x="6858002" y="2890837"/>
                </a:lnTo>
                <a:lnTo>
                  <a:pt x="0" y="2890837"/>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5" name="文本框 11"/>
          <p:cNvSpPr>
            <a:spLocks noChangeArrowheads="1"/>
          </p:cNvSpPr>
          <p:nvPr/>
        </p:nvSpPr>
        <p:spPr bwMode="auto">
          <a:xfrm>
            <a:off x="2915816" y="2793702"/>
            <a:ext cx="3384376" cy="1015663"/>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6000" dirty="0" smtClean="0">
                <a:solidFill>
                  <a:srgbClr val="0070C0"/>
                </a:solidFill>
                <a:latin typeface="Segoe UI Symbol" panose="020B0502040204020203" pitchFamily="34" charset="0"/>
                <a:sym typeface="Segoe UI Symbol" panose="020B0502040204020203" pitchFamily="34" charset="0"/>
              </a:rPr>
              <a:t>技术方案</a:t>
            </a:r>
            <a:endParaRPr lang="zh-CN" altLang="en-US" sz="6000" dirty="0">
              <a:solidFill>
                <a:srgbClr val="0070C0"/>
              </a:solidFill>
              <a:latin typeface="Segoe UI Symbol" panose="020B0502040204020203" pitchFamily="34" charset="0"/>
              <a:sym typeface="Segoe UI Symbol" panose="020B0502040204020203" pitchFamily="34" charset="0"/>
            </a:endParaRPr>
          </a:p>
        </p:txBody>
      </p:sp>
      <p:sp>
        <p:nvSpPr>
          <p:cNvPr id="5126" name="等腰三角形 13"/>
          <p:cNvSpPr>
            <a:spLocks noChangeArrowheads="1"/>
          </p:cNvSpPr>
          <p:nvPr/>
        </p:nvSpPr>
        <p:spPr bwMode="auto">
          <a:xfrm>
            <a:off x="3978225" y="5554363"/>
            <a:ext cx="2243138" cy="1014413"/>
          </a:xfrm>
          <a:prstGeom prst="triangle">
            <a:avLst>
              <a:gd name="adj" fmla="val 50000"/>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7" name="等腰三角形 14"/>
          <p:cNvSpPr>
            <a:spLocks noChangeArrowheads="1"/>
          </p:cNvSpPr>
          <p:nvPr/>
        </p:nvSpPr>
        <p:spPr bwMode="auto">
          <a:xfrm>
            <a:off x="3563888" y="5554363"/>
            <a:ext cx="1700213" cy="1014413"/>
          </a:xfrm>
          <a:prstGeom prst="triangle">
            <a:avLst>
              <a:gd name="adj" fmla="val 50000"/>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8" name="等腰三角形 7"/>
          <p:cNvSpPr>
            <a:spLocks noChangeArrowheads="1"/>
          </p:cNvSpPr>
          <p:nvPr/>
        </p:nvSpPr>
        <p:spPr bwMode="auto">
          <a:xfrm rot="16200000" flipV="1">
            <a:off x="4319340" y="5649018"/>
            <a:ext cx="1042988" cy="853679"/>
          </a:xfrm>
          <a:custGeom>
            <a:avLst/>
            <a:gdLst>
              <a:gd name="T0" fmla="*/ 0 w 3109533"/>
              <a:gd name="T1" fmla="*/ 661987 h 1138237"/>
              <a:gd name="T2" fmla="*/ 89747 w 3109533"/>
              <a:gd name="T3" fmla="*/ 0 h 1138237"/>
              <a:gd name="T4" fmla="*/ 3109533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9" name="等腰三角形 7"/>
          <p:cNvSpPr>
            <a:spLocks noChangeArrowheads="1"/>
          </p:cNvSpPr>
          <p:nvPr/>
        </p:nvSpPr>
        <p:spPr bwMode="auto">
          <a:xfrm rot="16200000" flipV="1">
            <a:off x="5148015" y="5491855"/>
            <a:ext cx="1042988" cy="1139429"/>
          </a:xfrm>
          <a:custGeom>
            <a:avLst/>
            <a:gdLst>
              <a:gd name="T0" fmla="*/ 0 w 3109533"/>
              <a:gd name="T1" fmla="*/ 1042987 h 1519237"/>
              <a:gd name="T2" fmla="*/ 47151 w 3109533"/>
              <a:gd name="T3" fmla="*/ 0 h 1519237"/>
              <a:gd name="T4" fmla="*/ 3109533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3"/>
          <p:cNvGrpSpPr>
            <a:grpSpLocks/>
          </p:cNvGrpSpPr>
          <p:nvPr/>
        </p:nvGrpSpPr>
        <p:grpSpPr bwMode="auto">
          <a:xfrm flipH="1">
            <a:off x="6228184" y="1412776"/>
            <a:ext cx="2952328" cy="4392488"/>
            <a:chOff x="-1111749" y="-6"/>
            <a:chExt cx="7030074" cy="6858007"/>
          </a:xfrm>
        </p:grpSpPr>
        <p:sp>
          <p:nvSpPr>
            <p:cNvPr id="11" name="等腰三角形 5"/>
            <p:cNvSpPr>
              <a:spLocks noChangeArrowheads="1"/>
            </p:cNvSpPr>
            <p:nvPr/>
          </p:nvSpPr>
          <p:spPr bwMode="auto">
            <a:xfrm rot="16200000" flipV="1">
              <a:off x="-994442" y="-54767"/>
              <a:ext cx="6858000" cy="6967535"/>
            </a:xfrm>
            <a:custGeom>
              <a:avLst/>
              <a:gdLst>
                <a:gd name="T0" fmla="*/ 0 w 6858001"/>
                <a:gd name="T1" fmla="*/ 6967535 h 6967535"/>
                <a:gd name="T2" fmla="*/ 3657595 w 6858001"/>
                <a:gd name="T3" fmla="*/ 0 h 6967535"/>
                <a:gd name="T4" fmla="*/ 6858001 w 6858001"/>
                <a:gd name="T5" fmla="*/ 6967535 h 6967535"/>
                <a:gd name="T6" fmla="*/ 0 w 6858001"/>
                <a:gd name="T7" fmla="*/ 6967535 h 6967535"/>
                <a:gd name="T8" fmla="*/ 0 60000 65536"/>
                <a:gd name="T9" fmla="*/ 0 60000 65536"/>
                <a:gd name="T10" fmla="*/ 0 60000 65536"/>
                <a:gd name="T11" fmla="*/ 0 60000 65536"/>
                <a:gd name="T12" fmla="*/ 0 w 6858001"/>
                <a:gd name="T13" fmla="*/ 0 h 6967535"/>
                <a:gd name="T14" fmla="*/ 6858001 w 6858001"/>
                <a:gd name="T15" fmla="*/ 6967535 h 6967535"/>
              </a:gdLst>
              <a:ahLst/>
              <a:cxnLst>
                <a:cxn ang="T8">
                  <a:pos x="T0" y="T1"/>
                </a:cxn>
                <a:cxn ang="T9">
                  <a:pos x="T2" y="T3"/>
                </a:cxn>
                <a:cxn ang="T10">
                  <a:pos x="T4" y="T5"/>
                </a:cxn>
                <a:cxn ang="T11">
                  <a:pos x="T6" y="T7"/>
                </a:cxn>
              </a:cxnLst>
              <a:rect l="T12" t="T13" r="T14" b="T15"/>
              <a:pathLst>
                <a:path w="6858001" h="6967535">
                  <a:moveTo>
                    <a:pt x="0" y="6967535"/>
                  </a:moveTo>
                  <a:lnTo>
                    <a:pt x="3657595" y="0"/>
                  </a:lnTo>
                  <a:lnTo>
                    <a:pt x="6858001" y="6967535"/>
                  </a:lnTo>
                  <a:lnTo>
                    <a:pt x="0" y="6967535"/>
                  </a:lnTo>
                  <a:close/>
                </a:path>
              </a:pathLst>
            </a:custGeom>
            <a:blipFill dpi="0" rotWithShape="0">
              <a:blip r:embed="rId3" cstate="print"/>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2" name="等腰三角形 7"/>
            <p:cNvSpPr>
              <a:spLocks noChangeArrowheads="1"/>
            </p:cNvSpPr>
            <p:nvPr/>
          </p:nvSpPr>
          <p:spPr bwMode="auto">
            <a:xfrm rot="16200000" flipV="1">
              <a:off x="-3095332" y="1983577"/>
              <a:ext cx="6858002" cy="2890836"/>
            </a:xfrm>
            <a:custGeom>
              <a:avLst/>
              <a:gdLst>
                <a:gd name="T0" fmla="*/ 0 w 6858002"/>
                <a:gd name="T1" fmla="*/ 2890837 h 2890837"/>
                <a:gd name="T2" fmla="*/ 1495422 w 6858002"/>
                <a:gd name="T3" fmla="*/ 0 h 2890837"/>
                <a:gd name="T4" fmla="*/ 6858002 w 6858002"/>
                <a:gd name="T5" fmla="*/ 2890837 h 2890837"/>
                <a:gd name="T6" fmla="*/ 0 w 6858002"/>
                <a:gd name="T7" fmla="*/ 2890837 h 2890837"/>
                <a:gd name="T8" fmla="*/ 0 60000 65536"/>
                <a:gd name="T9" fmla="*/ 0 60000 65536"/>
                <a:gd name="T10" fmla="*/ 0 60000 65536"/>
                <a:gd name="T11" fmla="*/ 0 60000 65536"/>
                <a:gd name="T12" fmla="*/ 0 w 6858002"/>
                <a:gd name="T13" fmla="*/ 0 h 2890837"/>
                <a:gd name="T14" fmla="*/ 6858002 w 6858002"/>
                <a:gd name="T15" fmla="*/ 2890837 h 2890837"/>
              </a:gdLst>
              <a:ahLst/>
              <a:cxnLst>
                <a:cxn ang="T8">
                  <a:pos x="T0" y="T1"/>
                </a:cxn>
                <a:cxn ang="T9">
                  <a:pos x="T2" y="T3"/>
                </a:cxn>
                <a:cxn ang="T10">
                  <a:pos x="T4" y="T5"/>
                </a:cxn>
                <a:cxn ang="T11">
                  <a:pos x="T6" y="T7"/>
                </a:cxn>
              </a:cxnLst>
              <a:rect l="T12" t="T13" r="T14" b="T15"/>
              <a:pathLst>
                <a:path w="6858002" h="2890837">
                  <a:moveTo>
                    <a:pt x="0" y="2890837"/>
                  </a:moveTo>
                  <a:lnTo>
                    <a:pt x="1495422" y="0"/>
                  </a:lnTo>
                  <a:lnTo>
                    <a:pt x="6858002" y="2890837"/>
                  </a:lnTo>
                  <a:lnTo>
                    <a:pt x="0" y="2890837"/>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 xmlns:p14="http://schemas.microsoft.com/office/powerpoint/2010/main" val="15012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p:cTn id="7" dur="1000" fill="hold"/>
                                        <p:tgtEl>
                                          <p:spTgt spid="5125"/>
                                        </p:tgtEl>
                                        <p:attrNameLst>
                                          <p:attrName>ppt_x</p:attrName>
                                        </p:attrNameLst>
                                      </p:cBhvr>
                                      <p:tavLst>
                                        <p:tav tm="0">
                                          <p:val>
                                            <p:strVal val="#ppt_x-.2"/>
                                          </p:val>
                                        </p:tav>
                                        <p:tav tm="100000">
                                          <p:val>
                                            <p:strVal val="#ppt_x"/>
                                          </p:val>
                                        </p:tav>
                                      </p:tavLst>
                                    </p:anim>
                                    <p:anim calcmode="lin" valueType="num">
                                      <p:cBhvr>
                                        <p:cTn id="8" dur="1000" fill="hold"/>
                                        <p:tgtEl>
                                          <p:spTgt spid="51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832443D1-5DE4-4763-961E-E37A8EB988AC}"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9113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现有技术方案一：双界面</a:t>
            </a:r>
            <a:r>
              <a:rPr lang="en-US" altLang="zh-CN" sz="3800" b="1">
                <a:solidFill>
                  <a:srgbClr val="990000"/>
                </a:solidFill>
                <a:ea typeface="黑体" panose="02010609060101010101" pitchFamily="49" charset="-122"/>
                <a:cs typeface="Arial" panose="020B0604020202020204" pitchFamily="34" charset="0"/>
              </a:rPr>
              <a:t>SIMPass</a:t>
            </a:r>
          </a:p>
        </p:txBody>
      </p:sp>
      <p:sp>
        <p:nvSpPr>
          <p:cNvPr id="91140" name="TextBox 3"/>
          <p:cNvSpPr txBox="1">
            <a:spLocks noChangeArrowheads="1"/>
          </p:cNvSpPr>
          <p:nvPr/>
        </p:nvSpPr>
        <p:spPr bwMode="auto">
          <a:xfrm>
            <a:off x="900113" y="1341438"/>
            <a:ext cx="4752975"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 typeface="Wingdings" panose="05000000000000000000" pitchFamily="2" charset="2"/>
              <a:buChar char="l"/>
            </a:pPr>
            <a:r>
              <a:rPr lang="en-US" altLang="zh-CN" sz="1400">
                <a:latin typeface="华文细黑" panose="02010600040101010101" pitchFamily="2" charset="-122"/>
                <a:ea typeface="华文细黑" panose="02010600040101010101" pitchFamily="2" charset="-122"/>
              </a:rPr>
              <a:t> SIMPass</a:t>
            </a:r>
            <a:r>
              <a:rPr lang="zh-CN" altLang="en-US" sz="1400">
                <a:latin typeface="华文细黑" panose="02010600040101010101" pitchFamily="2" charset="-122"/>
                <a:ea typeface="华文细黑" panose="02010600040101010101" pitchFamily="2" charset="-122"/>
              </a:rPr>
              <a:t>双界面卡建立在</a:t>
            </a:r>
            <a:r>
              <a:rPr lang="en-US" altLang="zh-CN" sz="1400">
                <a:latin typeface="华文细黑" panose="02010600040101010101" pitchFamily="2" charset="-122"/>
                <a:ea typeface="华文细黑" panose="02010600040101010101" pitchFamily="2" charset="-122"/>
              </a:rPr>
              <a:t>SIM</a:t>
            </a:r>
            <a:r>
              <a:rPr lang="zh-CN" altLang="en-US" sz="1400">
                <a:latin typeface="华文细黑" panose="02010600040101010101" pitchFamily="2" charset="-122"/>
                <a:ea typeface="华文细黑" panose="02010600040101010101" pitchFamily="2" charset="-122"/>
              </a:rPr>
              <a:t>卡上的单芯片</a:t>
            </a:r>
            <a:r>
              <a:rPr lang="en-US" altLang="zh-CN" sz="1400">
                <a:latin typeface="华文细黑" panose="02010600040101010101" pitchFamily="2" charset="-122"/>
                <a:ea typeface="华文细黑" panose="02010600040101010101" pitchFamily="2" charset="-122"/>
              </a:rPr>
              <a:t>NFC</a:t>
            </a:r>
            <a:r>
              <a:rPr lang="zh-CN" altLang="en-US" sz="1400">
                <a:latin typeface="华文细黑" panose="02010600040101010101" pitchFamily="2" charset="-122"/>
                <a:ea typeface="华文细黑" panose="02010600040101010101" pitchFamily="2" charset="-122"/>
              </a:rPr>
              <a:t>实现方案</a:t>
            </a:r>
            <a:endParaRPr lang="en-US" altLang="zh-CN" sz="1400">
              <a:latin typeface="华文细黑" panose="02010600040101010101" pitchFamily="2" charset="-122"/>
              <a:ea typeface="华文细黑" panose="02010600040101010101" pitchFamily="2" charset="-122"/>
            </a:endParaRPr>
          </a:p>
          <a:p>
            <a:pPr eaLnBrk="1" hangingPunct="1">
              <a:spcBef>
                <a:spcPct val="0"/>
              </a:spcBef>
              <a:buFont typeface="Wingdings" panose="05000000000000000000" pitchFamily="2" charset="2"/>
              <a:buChar char="l"/>
            </a:pPr>
            <a:r>
              <a:rPr lang="en-US" altLang="zh-CN" sz="1400">
                <a:latin typeface="华文细黑" panose="02010600040101010101" pitchFamily="2" charset="-122"/>
                <a:ea typeface="华文细黑" panose="02010600040101010101" pitchFamily="2" charset="-122"/>
              </a:rPr>
              <a:t> </a:t>
            </a:r>
            <a:r>
              <a:rPr lang="zh-CN" altLang="en-US" sz="1400">
                <a:latin typeface="华文细黑" panose="02010600040101010101" pitchFamily="2" charset="-122"/>
                <a:ea typeface="华文细黑" panose="02010600040101010101" pitchFamily="2" charset="-122"/>
              </a:rPr>
              <a:t>天线外置，从而实现移动支付功能。</a:t>
            </a:r>
          </a:p>
        </p:txBody>
      </p:sp>
      <p:pic>
        <p:nvPicPr>
          <p:cNvPr id="9114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750" y="2276475"/>
            <a:ext cx="3181350"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1142"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35600" y="2349500"/>
            <a:ext cx="2571750" cy="169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91143" name="TextBox 6"/>
          <p:cNvSpPr txBox="1">
            <a:spLocks noChangeArrowheads="1"/>
          </p:cNvSpPr>
          <p:nvPr/>
        </p:nvSpPr>
        <p:spPr bwMode="auto">
          <a:xfrm>
            <a:off x="3995738" y="2781300"/>
            <a:ext cx="9032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宋体" panose="02010600030101010101" pitchFamily="2" charset="-122"/>
                <a:ea typeface="宋体" panose="02010600030101010101" pitchFamily="2" charset="-122"/>
              </a:rPr>
              <a:t>辫子天线</a:t>
            </a:r>
          </a:p>
        </p:txBody>
      </p:sp>
      <p:sp>
        <p:nvSpPr>
          <p:cNvPr id="91144" name="下箭头 8"/>
          <p:cNvSpPr>
            <a:spLocks noChangeArrowheads="1"/>
          </p:cNvSpPr>
          <p:nvPr/>
        </p:nvSpPr>
        <p:spPr bwMode="auto">
          <a:xfrm rot="5400000">
            <a:off x="4175919" y="2528094"/>
            <a:ext cx="431800" cy="1512888"/>
          </a:xfrm>
          <a:prstGeom prst="downArrow">
            <a:avLst>
              <a:gd name="adj1" fmla="val 50000"/>
              <a:gd name="adj2" fmla="val 50057"/>
            </a:avLst>
          </a:prstGeom>
          <a:solidFill>
            <a:srgbClr val="FFFFFF"/>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endParaRPr lang="zh-CN" altLang="en-US" sz="1800" b="1"/>
          </a:p>
        </p:txBody>
      </p:sp>
      <p:sp>
        <p:nvSpPr>
          <p:cNvPr id="91145" name="TextBox 9"/>
          <p:cNvSpPr txBox="1">
            <a:spLocks noChangeArrowheads="1"/>
          </p:cNvSpPr>
          <p:nvPr/>
        </p:nvSpPr>
        <p:spPr bwMode="auto">
          <a:xfrm>
            <a:off x="1042988" y="4456113"/>
            <a:ext cx="1487487"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宋体" panose="02010600030101010101" pitchFamily="2" charset="-122"/>
                <a:ea typeface="宋体" panose="02010600030101010101" pitchFamily="2" charset="-122"/>
              </a:rPr>
              <a:t>应用缺陷：</a:t>
            </a:r>
            <a:endParaRPr lang="en-US" altLang="zh-CN" sz="1400">
              <a:latin typeface="宋体" panose="02010600030101010101" pitchFamily="2" charset="-122"/>
              <a:ea typeface="宋体" panose="02010600030101010101" pitchFamily="2" charset="-122"/>
            </a:endParaRPr>
          </a:p>
          <a:p>
            <a:pPr eaLnBrk="1" hangingPunct="1">
              <a:spcBef>
                <a:spcPct val="0"/>
              </a:spcBef>
              <a:buFont typeface="Wingdings" panose="05000000000000000000" pitchFamily="2" charset="2"/>
              <a:buChar char="l"/>
            </a:pPr>
            <a:r>
              <a:rPr lang="zh-CN" altLang="en-US" sz="1400">
                <a:latin typeface="宋体" panose="02010600030101010101" pitchFamily="2" charset="-122"/>
                <a:ea typeface="宋体" panose="02010600030101010101" pitchFamily="2" charset="-122"/>
              </a:rPr>
              <a:t> 天线容易折损</a:t>
            </a:r>
            <a:endParaRPr lang="en-US" altLang="zh-CN" sz="1400">
              <a:latin typeface="宋体" panose="02010600030101010101" pitchFamily="2" charset="-122"/>
              <a:ea typeface="宋体" panose="02010600030101010101" pitchFamily="2" charset="-122"/>
            </a:endParaRPr>
          </a:p>
          <a:p>
            <a:pPr eaLnBrk="1" hangingPunct="1">
              <a:spcBef>
                <a:spcPct val="0"/>
              </a:spcBef>
              <a:buFont typeface="Wingdings" panose="05000000000000000000" pitchFamily="2" charset="2"/>
              <a:buChar char="l"/>
            </a:pP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用户体验差</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8D7F3286-CCC4-4123-B558-656A4B1120F1}"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9216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0113" y="1576388"/>
            <a:ext cx="3067050" cy="209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92164"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应用案例</a:t>
            </a:r>
            <a:endParaRPr lang="en-US" altLang="zh-CN" sz="3800" b="1">
              <a:solidFill>
                <a:srgbClr val="990000"/>
              </a:solidFill>
              <a:ea typeface="黑体" panose="02010609060101010101" pitchFamily="49" charset="-122"/>
              <a:cs typeface="Arial" panose="020B0604020202020204" pitchFamily="34" charset="0"/>
            </a:endParaRPr>
          </a:p>
        </p:txBody>
      </p:sp>
      <p:sp>
        <p:nvSpPr>
          <p:cNvPr id="92165" name="TextBox 4"/>
          <p:cNvSpPr txBox="1">
            <a:spLocks noChangeArrowheads="1"/>
          </p:cNvSpPr>
          <p:nvPr/>
        </p:nvSpPr>
        <p:spPr bwMode="auto">
          <a:xfrm>
            <a:off x="1692275" y="1196975"/>
            <a:ext cx="14414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电信“翼卡通”</a:t>
            </a:r>
          </a:p>
        </p:txBody>
      </p:sp>
      <p:pic>
        <p:nvPicPr>
          <p:cNvPr id="9216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5025" y="1576388"/>
            <a:ext cx="3382963"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92167" name="TextBox 6"/>
          <p:cNvSpPr txBox="1">
            <a:spLocks noChangeArrowheads="1"/>
          </p:cNvSpPr>
          <p:nvPr/>
        </p:nvSpPr>
        <p:spPr bwMode="auto">
          <a:xfrm>
            <a:off x="5148263" y="1216025"/>
            <a:ext cx="21605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北京联通“手机一卡通”</a:t>
            </a:r>
          </a:p>
        </p:txBody>
      </p:sp>
      <p:pic>
        <p:nvPicPr>
          <p:cNvPr id="9216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2988" y="4097338"/>
            <a:ext cx="2857500"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92169" name="TextBox 8"/>
          <p:cNvSpPr txBox="1">
            <a:spLocks noChangeArrowheads="1"/>
          </p:cNvSpPr>
          <p:nvPr/>
        </p:nvSpPr>
        <p:spPr bwMode="auto">
          <a:xfrm>
            <a:off x="1547813" y="3808413"/>
            <a:ext cx="17700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1400">
                <a:latin typeface="华文细黑" panose="02010600040101010101" pitchFamily="2" charset="-122"/>
                <a:ea typeface="华文细黑" panose="02010600040101010101" pitchFamily="2" charset="-122"/>
              </a:rPr>
              <a:t>泰国发行</a:t>
            </a:r>
            <a:r>
              <a:rPr lang="en-US" altLang="zh-CN" sz="1400">
                <a:latin typeface="华文细黑" panose="02010600040101010101" pitchFamily="2" charset="-122"/>
                <a:ea typeface="华文细黑" panose="02010600040101010101" pitchFamily="2" charset="-122"/>
              </a:rPr>
              <a:t>Touch SIM</a:t>
            </a:r>
            <a:endParaRPr lang="zh-CN" altLang="en-US" sz="140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10A85562-B6CA-4620-B934-01C4C98FDA2C}"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93187"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现有技术方案二：</a:t>
            </a:r>
            <a:r>
              <a:rPr lang="en-US" altLang="zh-CN" sz="3800" b="1">
                <a:solidFill>
                  <a:srgbClr val="990000"/>
                </a:solidFill>
                <a:ea typeface="黑体" panose="02010609060101010101" pitchFamily="49" charset="-122"/>
                <a:cs typeface="Arial" panose="020B0604020202020204" pitchFamily="34" charset="0"/>
              </a:rPr>
              <a:t>RF-SIM</a:t>
            </a:r>
          </a:p>
        </p:txBody>
      </p:sp>
      <p:sp>
        <p:nvSpPr>
          <p:cNvPr id="93188" name="Rectangle 4"/>
          <p:cNvSpPr>
            <a:spLocks noChangeArrowheads="1"/>
          </p:cNvSpPr>
          <p:nvPr/>
        </p:nvSpPr>
        <p:spPr bwMode="auto">
          <a:xfrm>
            <a:off x="5005388" y="4865688"/>
            <a:ext cx="3222625" cy="987425"/>
          </a:xfrm>
          <a:prstGeom prst="rect">
            <a:avLst/>
          </a:prstGeom>
          <a:solidFill>
            <a:schemeClr val="bg1"/>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pic>
        <p:nvPicPr>
          <p:cNvPr id="93189" name="Picture 7"/>
          <p:cNvPicPr>
            <a:picLocks noChangeAspect="1" noChangeArrowheads="1"/>
          </p:cNvPicPr>
          <p:nvPr/>
        </p:nvPicPr>
        <p:blipFill>
          <a:blip r:embed="rId3" cstate="print">
            <a:clrChange>
              <a:clrFrom>
                <a:srgbClr val="005B1C"/>
              </a:clrFrom>
              <a:clrTo>
                <a:srgbClr val="005B1C">
                  <a:alpha val="0"/>
                </a:srgbClr>
              </a:clrTo>
            </a:clrChange>
            <a:extLst>
              <a:ext uri="{28A0092B-C50C-407E-A947-70E740481C1C}">
                <a14:useLocalDpi xmlns="" xmlns:a14="http://schemas.microsoft.com/office/drawing/2010/main" val="0"/>
              </a:ext>
            </a:extLst>
          </a:blip>
          <a:srcRect l="23064" t="34482" r="49652" b="15353"/>
          <a:stretch>
            <a:fillRect/>
          </a:stretch>
        </p:blipFill>
        <p:spPr bwMode="auto">
          <a:xfrm>
            <a:off x="6802438" y="5064125"/>
            <a:ext cx="360362"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0"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l="71785" t="56416" b="12833"/>
          <a:stretch>
            <a:fillRect/>
          </a:stretch>
        </p:blipFill>
        <p:spPr bwMode="auto">
          <a:xfrm>
            <a:off x="7594600" y="4919663"/>
            <a:ext cx="230188" cy="592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1" name="Picture 15" descr="1175158736449"/>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67400" y="4919663"/>
            <a:ext cx="576263"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192" name="Text Box 16"/>
          <p:cNvSpPr txBox="1">
            <a:spLocks noChangeArrowheads="1"/>
          </p:cNvSpPr>
          <p:nvPr/>
        </p:nvSpPr>
        <p:spPr bwMode="auto">
          <a:xfrm>
            <a:off x="5434013" y="5472113"/>
            <a:ext cx="14414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1400">
                <a:solidFill>
                  <a:srgbClr val="00209F"/>
                </a:solidFill>
                <a:ea typeface="华文细黑" panose="02010600040101010101" pitchFamily="2" charset="-122"/>
                <a:cs typeface="Arial" panose="020B0604020202020204" pitchFamily="34" charset="0"/>
              </a:rPr>
              <a:t>射频芯片</a:t>
            </a:r>
          </a:p>
        </p:txBody>
      </p:sp>
      <p:sp>
        <p:nvSpPr>
          <p:cNvPr id="93193" name="Text Box 17"/>
          <p:cNvSpPr txBox="1">
            <a:spLocks noChangeArrowheads="1"/>
          </p:cNvSpPr>
          <p:nvPr/>
        </p:nvSpPr>
        <p:spPr bwMode="auto">
          <a:xfrm>
            <a:off x="6299200" y="5472113"/>
            <a:ext cx="14414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1400">
                <a:solidFill>
                  <a:srgbClr val="00209F"/>
                </a:solidFill>
                <a:ea typeface="华文细黑" panose="02010600040101010101" pitchFamily="2" charset="-122"/>
                <a:cs typeface="Arial" panose="020B0604020202020204" pitchFamily="34" charset="0"/>
              </a:rPr>
              <a:t>安全芯片</a:t>
            </a:r>
          </a:p>
        </p:txBody>
      </p:sp>
      <p:pic>
        <p:nvPicPr>
          <p:cNvPr id="93194" name="Picture 7" descr="arrow_left_blue"/>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02438" y="4416425"/>
            <a:ext cx="239712" cy="527050"/>
          </a:xfrm>
          <a:prstGeom prst="rect">
            <a:avLst/>
          </a:prstGeom>
          <a:noFill/>
          <a:ln>
            <a:noFill/>
          </a:ln>
          <a:effectLst>
            <a:outerShdw dist="35921" dir="2700000" algn="ctr" rotWithShape="0">
              <a:srgbClr val="808080">
                <a:alpha val="5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5" name="Picture 9" descr="1387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938838" y="2327275"/>
            <a:ext cx="504825"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6" name="Picture 10" descr="14150"/>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556375" y="2182813"/>
            <a:ext cx="720725" cy="107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7" name="Picture 11" descr="16895"/>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378700" y="2327275"/>
            <a:ext cx="649288"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198" name="Text Box 12"/>
          <p:cNvSpPr txBox="1">
            <a:spLocks noChangeArrowheads="1"/>
          </p:cNvSpPr>
          <p:nvPr/>
        </p:nvSpPr>
        <p:spPr bwMode="auto">
          <a:xfrm>
            <a:off x="5003800" y="2614613"/>
            <a:ext cx="8953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zh-CN" altLang="en-US" sz="1400">
                <a:solidFill>
                  <a:srgbClr val="00209F"/>
                </a:solidFill>
                <a:ea typeface="华文细黑" panose="02010600040101010101" pitchFamily="2" charset="-122"/>
                <a:cs typeface="Arial" panose="020B0604020202020204" pitchFamily="34" charset="0"/>
              </a:rPr>
              <a:t>普通手机</a:t>
            </a:r>
          </a:p>
        </p:txBody>
      </p:sp>
      <p:pic>
        <p:nvPicPr>
          <p:cNvPr id="93199" name="Picture 7" descr="arrow_left_blue"/>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80213" y="3263900"/>
            <a:ext cx="239712" cy="527050"/>
          </a:xfrm>
          <a:prstGeom prst="rect">
            <a:avLst/>
          </a:prstGeom>
          <a:noFill/>
          <a:ln>
            <a:noFill/>
          </a:ln>
          <a:effectLst>
            <a:outerShdw dist="35921" dir="2700000" algn="ctr" rotWithShape="0">
              <a:srgbClr val="808080">
                <a:alpha val="5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200" name="Picture 4" descr="Sim"/>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116638" y="3911600"/>
            <a:ext cx="1695450"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201" name="Rectangle 20"/>
          <p:cNvSpPr>
            <a:spLocks noChangeArrowheads="1"/>
          </p:cNvSpPr>
          <p:nvPr/>
        </p:nvSpPr>
        <p:spPr bwMode="auto">
          <a:xfrm>
            <a:off x="5043488" y="2133600"/>
            <a:ext cx="3087687" cy="3663950"/>
          </a:xfrm>
          <a:prstGeom prst="rect">
            <a:avLst/>
          </a:prstGeom>
          <a:noFill/>
          <a:ln w="12700" algn="ctr">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pic>
        <p:nvPicPr>
          <p:cNvPr id="93202" name="Picture 21" descr="1"/>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042988" y="4076700"/>
            <a:ext cx="3074987" cy="167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203" name="TextBox 19"/>
          <p:cNvSpPr txBox="1">
            <a:spLocks noChangeArrowheads="1"/>
          </p:cNvSpPr>
          <p:nvPr/>
        </p:nvSpPr>
        <p:spPr bwMode="auto">
          <a:xfrm>
            <a:off x="900113" y="1773238"/>
            <a:ext cx="3922712"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en-US" altLang="zh-CN" sz="1400">
                <a:latin typeface="华文细黑" panose="02010600040101010101" pitchFamily="2" charset="-122"/>
                <a:ea typeface="华文细黑" panose="02010600040101010101" pitchFamily="2" charset="-122"/>
              </a:rPr>
              <a:t>2.4G RF-SIM</a:t>
            </a:r>
            <a:r>
              <a:rPr lang="zh-CN" altLang="en-US" sz="1400">
                <a:latin typeface="华文细黑" panose="02010600040101010101" pitchFamily="2" charset="-122"/>
                <a:ea typeface="华文细黑" panose="02010600040101010101" pitchFamily="2" charset="-122"/>
              </a:rPr>
              <a:t>全卡是一种带有射频功能的安全</a:t>
            </a:r>
            <a:r>
              <a:rPr lang="en-US" altLang="zh-CN" sz="1400">
                <a:latin typeface="华文细黑" panose="02010600040101010101" pitchFamily="2" charset="-122"/>
                <a:ea typeface="华文细黑" panose="02010600040101010101" pitchFamily="2" charset="-122"/>
              </a:rPr>
              <a:t>SIM</a:t>
            </a:r>
            <a:r>
              <a:rPr lang="zh-CN" altLang="en-US" sz="1400">
                <a:latin typeface="华文细黑" panose="02010600040101010101" pitchFamily="2" charset="-122"/>
                <a:ea typeface="华文细黑" panose="02010600040101010101" pitchFamily="2" charset="-122"/>
              </a:rPr>
              <a:t>卡集成金融级的安全芯片和完全独立的</a:t>
            </a:r>
            <a:r>
              <a:rPr lang="en-US" altLang="zh-CN" sz="1400">
                <a:latin typeface="华文细黑" panose="02010600040101010101" pitchFamily="2" charset="-122"/>
                <a:ea typeface="华文细黑" panose="02010600040101010101" pitchFamily="2" charset="-122"/>
              </a:rPr>
              <a:t>RF</a:t>
            </a:r>
            <a:r>
              <a:rPr lang="zh-CN" altLang="en-US" sz="1400">
                <a:latin typeface="华文细黑" panose="02010600040101010101" pitchFamily="2" charset="-122"/>
                <a:ea typeface="华文细黑" panose="02010600040101010101" pitchFamily="2" charset="-122"/>
              </a:rPr>
              <a:t>射频通道通过手机进行人机交互，信息显示以及与系统后台的通讯。仅仅通过更换手机</a:t>
            </a:r>
            <a:r>
              <a:rPr lang="en-US" altLang="zh-CN" sz="1400">
                <a:latin typeface="华文细黑" panose="02010600040101010101" pitchFamily="2" charset="-122"/>
                <a:ea typeface="华文细黑" panose="02010600040101010101" pitchFamily="2" charset="-122"/>
              </a:rPr>
              <a:t>SIM</a:t>
            </a:r>
            <a:r>
              <a:rPr lang="zh-CN" altLang="en-US" sz="1400">
                <a:latin typeface="华文细黑" panose="02010600040101010101" pitchFamily="2" charset="-122"/>
                <a:ea typeface="华文细黑" panose="02010600040101010101" pitchFamily="2" charset="-122"/>
              </a:rPr>
              <a:t>卡即可实现手机付费、充值、转账和购物等商业交易活动，可广泛应用于公交地铁、商家消费、企业门禁、政府公共事业、电子票务、广告推广、手机银行等多个领域。</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17DDD899-4254-4A2F-AC46-FE6CBA741586}"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95235" name="Picture 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188" y="3933825"/>
            <a:ext cx="4164012" cy="2303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5236" name="Picture 8" descr="POS消费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87900" y="3933825"/>
            <a:ext cx="4191000" cy="231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7" name="Picture 7" descr="POS消费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87900" y="1628775"/>
            <a:ext cx="4191000" cy="231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38"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典型应用</a:t>
            </a:r>
            <a:endParaRPr lang="en-US" altLang="zh-CN" sz="3800" b="1">
              <a:solidFill>
                <a:srgbClr val="990000"/>
              </a:solidFill>
              <a:ea typeface="黑体" panose="02010609060101010101" pitchFamily="49" charset="-122"/>
              <a:cs typeface="Arial" panose="020B0604020202020204" pitchFamily="34" charset="0"/>
            </a:endParaRPr>
          </a:p>
        </p:txBody>
      </p:sp>
      <p:sp>
        <p:nvSpPr>
          <p:cNvPr id="95239" name="TextBox 7"/>
          <p:cNvSpPr txBox="1">
            <a:spLocks noChangeArrowheads="1"/>
          </p:cNvSpPr>
          <p:nvPr/>
        </p:nvSpPr>
        <p:spPr bwMode="auto">
          <a:xfrm>
            <a:off x="1042988" y="2133600"/>
            <a:ext cx="3079750" cy="706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 typeface="Wingdings" panose="05000000000000000000" pitchFamily="2" charset="2"/>
              <a:buChar char="l"/>
            </a:pPr>
            <a:r>
              <a:rPr lang="en-US" altLang="zh-CN" sz="2000">
                <a:latin typeface="华文细黑" panose="02010600040101010101" pitchFamily="2" charset="-122"/>
                <a:ea typeface="华文细黑" panose="02010600040101010101" pitchFamily="2" charset="-122"/>
              </a:rPr>
              <a:t> </a:t>
            </a:r>
            <a:r>
              <a:rPr lang="zh-CN" altLang="en-US" sz="2000">
                <a:latin typeface="华文细黑" panose="02010600040101010101" pitchFamily="2" charset="-122"/>
                <a:ea typeface="华文细黑" panose="02010600040101010101" pitchFamily="2" charset="-122"/>
              </a:rPr>
              <a:t>中国移动</a:t>
            </a:r>
            <a:r>
              <a:rPr lang="en-US" altLang="zh-CN" sz="2000">
                <a:latin typeface="华文细黑" panose="02010600040101010101" pitchFamily="2" charset="-122"/>
                <a:ea typeface="华文细黑" panose="02010600040101010101" pitchFamily="2" charset="-122"/>
              </a:rPr>
              <a:t>RFI-SIM</a:t>
            </a:r>
            <a:r>
              <a:rPr lang="zh-CN" altLang="en-US" sz="2000">
                <a:latin typeface="华文细黑" panose="02010600040101010101" pitchFamily="2" charset="-122"/>
                <a:ea typeface="华文细黑" panose="02010600040101010101" pitchFamily="2" charset="-122"/>
              </a:rPr>
              <a:t>卡试点</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 typeface="Wingdings" panose="05000000000000000000" pitchFamily="2" charset="2"/>
              <a:buChar char="l"/>
            </a:pPr>
            <a:r>
              <a:rPr lang="en-US" altLang="zh-CN" sz="2000">
                <a:latin typeface="华文细黑" panose="02010600040101010101" pitchFamily="2" charset="-122"/>
                <a:ea typeface="华文细黑" panose="02010600040101010101" pitchFamily="2" charset="-122"/>
              </a:rPr>
              <a:t> </a:t>
            </a:r>
            <a:r>
              <a:rPr lang="zh-CN" altLang="en-US" sz="2000">
                <a:latin typeface="华文细黑" panose="02010600040101010101" pitchFamily="2" charset="-122"/>
                <a:ea typeface="华文细黑" panose="02010600040101010101" pitchFamily="2" charset="-122"/>
              </a:rPr>
              <a:t>手机深圳通</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等腰三角形 1"/>
          <p:cNvSpPr>
            <a:spLocks noChangeArrowheads="1"/>
          </p:cNvSpPr>
          <p:nvPr/>
        </p:nvSpPr>
        <p:spPr bwMode="auto">
          <a:xfrm flipV="1">
            <a:off x="439341" y="1093812"/>
            <a:ext cx="8261747" cy="5143500"/>
          </a:xfrm>
          <a:prstGeom prst="triangle">
            <a:avLst>
              <a:gd name="adj" fmla="val 50000"/>
            </a:avLst>
          </a:prstGeom>
          <a:solidFill>
            <a:srgbClr val="F2F2F2">
              <a:alpha val="68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9219" name="组合 24"/>
          <p:cNvGrpSpPr>
            <a:grpSpLocks/>
          </p:cNvGrpSpPr>
          <p:nvPr/>
        </p:nvGrpSpPr>
        <p:grpSpPr bwMode="auto">
          <a:xfrm>
            <a:off x="5757862" y="1883197"/>
            <a:ext cx="3386138" cy="4354115"/>
            <a:chOff x="0" y="0"/>
            <a:chExt cx="4003359" cy="5148113"/>
          </a:xfrm>
        </p:grpSpPr>
        <p:sp>
          <p:nvSpPr>
            <p:cNvPr id="9220" name="直角三角形 15"/>
            <p:cNvSpPr>
              <a:spLocks noChangeArrowheads="1"/>
            </p:cNvSpPr>
            <p:nvPr/>
          </p:nvSpPr>
          <p:spPr bwMode="auto">
            <a:xfrm flipH="1">
              <a:off x="0" y="0"/>
              <a:ext cx="4003359" cy="5148113"/>
            </a:xfrm>
            <a:prstGeom prst="rtTriangle">
              <a:avLst/>
            </a:prstGeom>
            <a:solidFill>
              <a:srgbClr val="2E75B5">
                <a:alpha val="7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9221" name="直接连接符 18"/>
            <p:cNvSpPr>
              <a:spLocks noChangeShapeType="1"/>
            </p:cNvSpPr>
            <p:nvPr/>
          </p:nvSpPr>
          <p:spPr bwMode="auto">
            <a:xfrm flipH="1">
              <a:off x="402909" y="557063"/>
              <a:ext cx="3595681" cy="4591050"/>
            </a:xfrm>
            <a:prstGeom prst="line">
              <a:avLst/>
            </a:prstGeom>
            <a:noFill/>
            <a:ln w="19050" cap="flat" cmpd="sng">
              <a:solidFill>
                <a:schemeClr val="bg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050"/>
            </a:p>
          </p:txBody>
        </p:sp>
      </p:grpSp>
      <p:grpSp>
        <p:nvGrpSpPr>
          <p:cNvPr id="9222" name="组合 26"/>
          <p:cNvGrpSpPr>
            <a:grpSpLocks/>
          </p:cNvGrpSpPr>
          <p:nvPr/>
        </p:nvGrpSpPr>
        <p:grpSpPr bwMode="auto">
          <a:xfrm flipH="1">
            <a:off x="5953" y="1783556"/>
            <a:ext cx="3299222" cy="4244579"/>
            <a:chOff x="0" y="0"/>
            <a:chExt cx="4003359" cy="5148113"/>
          </a:xfrm>
        </p:grpSpPr>
        <p:sp>
          <p:nvSpPr>
            <p:cNvPr id="9223" name="直角三角形 27"/>
            <p:cNvSpPr>
              <a:spLocks noChangeArrowheads="1"/>
            </p:cNvSpPr>
            <p:nvPr/>
          </p:nvSpPr>
          <p:spPr bwMode="auto">
            <a:xfrm flipH="1">
              <a:off x="0" y="0"/>
              <a:ext cx="4003359" cy="5148113"/>
            </a:xfrm>
            <a:prstGeom prst="rtTriangle">
              <a:avLst/>
            </a:prstGeom>
            <a:solidFill>
              <a:srgbClr val="2E75B5">
                <a:alpha val="7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9224" name="直接连接符 28"/>
            <p:cNvSpPr>
              <a:spLocks noChangeShapeType="1"/>
            </p:cNvSpPr>
            <p:nvPr/>
          </p:nvSpPr>
          <p:spPr bwMode="auto">
            <a:xfrm flipH="1">
              <a:off x="402909" y="557063"/>
              <a:ext cx="3595681" cy="4591050"/>
            </a:xfrm>
            <a:prstGeom prst="line">
              <a:avLst/>
            </a:prstGeom>
            <a:noFill/>
            <a:ln w="19050" cap="flat" cmpd="sng">
              <a:solidFill>
                <a:schemeClr val="bg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050"/>
            </a:p>
          </p:txBody>
        </p:sp>
      </p:grpSp>
      <p:sp>
        <p:nvSpPr>
          <p:cNvPr id="9225" name="文本框 29"/>
          <p:cNvSpPr>
            <a:spLocks noChangeArrowheads="1"/>
          </p:cNvSpPr>
          <p:nvPr/>
        </p:nvSpPr>
        <p:spPr bwMode="auto">
          <a:xfrm>
            <a:off x="55960" y="4225529"/>
            <a:ext cx="1275680" cy="523220"/>
          </a:xfrm>
          <a:prstGeom prst="rect">
            <a:avLst/>
          </a:prstGeom>
          <a:solidFill>
            <a:srgbClr val="00B0F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2800" b="1" dirty="0">
                <a:latin typeface="Calibri" panose="020F0502020204030204" pitchFamily="34" charset="0"/>
                <a:sym typeface="Calibri" panose="020F0502020204030204" pitchFamily="34" charset="0"/>
              </a:rPr>
              <a:t>移动性</a:t>
            </a:r>
            <a:endParaRPr lang="zh-CN" altLang="en-US" sz="2800" b="1" dirty="0">
              <a:latin typeface="Calibri" panose="020F0502020204030204" pitchFamily="34" charset="0"/>
              <a:sym typeface="宋体" panose="02010600030101010101" pitchFamily="2" charset="-122"/>
            </a:endParaRPr>
          </a:p>
        </p:txBody>
      </p:sp>
      <p:sp>
        <p:nvSpPr>
          <p:cNvPr id="9226" name="文本框 30"/>
          <p:cNvSpPr>
            <a:spLocks noChangeArrowheads="1"/>
          </p:cNvSpPr>
          <p:nvPr/>
        </p:nvSpPr>
        <p:spPr bwMode="auto">
          <a:xfrm>
            <a:off x="7452123" y="4225529"/>
            <a:ext cx="1296341" cy="523220"/>
          </a:xfrm>
          <a:prstGeom prst="rect">
            <a:avLst/>
          </a:prstGeom>
          <a:solidFill>
            <a:srgbClr val="00B0F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2800" b="1" dirty="0">
                <a:latin typeface="Calibri" panose="020F0502020204030204" pitchFamily="34" charset="0"/>
                <a:sym typeface="宋体" panose="02010600030101010101" pitchFamily="2" charset="-122"/>
              </a:rPr>
              <a:t>及时性</a:t>
            </a:r>
          </a:p>
        </p:txBody>
      </p:sp>
      <p:sp>
        <p:nvSpPr>
          <p:cNvPr id="9227" name="文本框 31"/>
          <p:cNvSpPr>
            <a:spLocks noChangeArrowheads="1"/>
          </p:cNvSpPr>
          <p:nvPr/>
        </p:nvSpPr>
        <p:spPr bwMode="auto">
          <a:xfrm rot="360000">
            <a:off x="50007" y="4859164"/>
            <a:ext cx="2426494" cy="692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zh-CN" sz="1500" dirty="0">
                <a:latin typeface="微软雅黑" panose="020B0503020204020204" pitchFamily="34" charset="-122"/>
                <a:ea typeface="微软雅黑" panose="020B0503020204020204" pitchFamily="34" charset="-122"/>
                <a:sym typeface="微软雅黑" panose="020B0503020204020204" pitchFamily="34" charset="-122"/>
              </a:rPr>
              <a:t>随身携带的移动性，消除了距离和地域的限制。</a:t>
            </a:r>
          </a:p>
        </p:txBody>
      </p:sp>
      <p:sp>
        <p:nvSpPr>
          <p:cNvPr id="9228" name="文本框 32"/>
          <p:cNvSpPr>
            <a:spLocks noChangeArrowheads="1"/>
          </p:cNvSpPr>
          <p:nvPr/>
        </p:nvSpPr>
        <p:spPr bwMode="auto">
          <a:xfrm>
            <a:off x="7061149" y="4663679"/>
            <a:ext cx="2082851" cy="1592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sz="1500" dirty="0" err="1">
                <a:latin typeface="微软雅黑" panose="020B0503020204020204" pitchFamily="34" charset="-122"/>
                <a:ea typeface="微软雅黑" panose="020B0503020204020204" pitchFamily="34" charset="-122"/>
                <a:sym typeface="微软雅黑" panose="020B0503020204020204" pitchFamily="34" charset="-122"/>
              </a:rPr>
              <a:t>不受时间地点的限制，信息获取更为及时，用户可随时对账户进行查询、</a:t>
            </a:r>
            <a:r>
              <a:rPr lang="en-US" altLang="zh-CN" sz="1500" dirty="0" err="1" smtClean="0">
                <a:latin typeface="微软雅黑" panose="020B0503020204020204" pitchFamily="34" charset="-122"/>
                <a:ea typeface="微软雅黑" panose="020B0503020204020204" pitchFamily="34" charset="-122"/>
                <a:sym typeface="微软雅黑" panose="020B0503020204020204" pitchFamily="34" charset="-122"/>
              </a:rPr>
              <a:t>转账或进行购物</a:t>
            </a:r>
            <a:r>
              <a:rPr lang="zh-CN" altLang="en-US" sz="1500" dirty="0" smtClean="0">
                <a:latin typeface="微软雅黑" panose="020B0503020204020204" pitchFamily="34" charset="-122"/>
                <a:ea typeface="微软雅黑" panose="020B0503020204020204" pitchFamily="34" charset="-122"/>
                <a:sym typeface="微软雅黑" panose="020B0503020204020204" pitchFamily="34" charset="-122"/>
              </a:rPr>
              <a:t>消</a:t>
            </a:r>
            <a:r>
              <a:rPr lang="en-US" altLang="zh-CN" sz="1500" dirty="0" smtClean="0">
                <a:latin typeface="微软雅黑" panose="020B0503020204020204" pitchFamily="34" charset="-122"/>
                <a:ea typeface="微软雅黑" panose="020B0503020204020204" pitchFamily="34" charset="-122"/>
                <a:sym typeface="微软雅黑" panose="020B0503020204020204" pitchFamily="34" charset="-122"/>
              </a:rPr>
              <a:t>费</a:t>
            </a:r>
            <a:r>
              <a:rPr lang="en-US" altLang="zh-CN" sz="1500" b="1" dirty="0">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9229" name="组合 38"/>
          <p:cNvGrpSpPr>
            <a:grpSpLocks/>
          </p:cNvGrpSpPr>
          <p:nvPr/>
        </p:nvGrpSpPr>
        <p:grpSpPr bwMode="auto">
          <a:xfrm>
            <a:off x="3854053" y="1575197"/>
            <a:ext cx="1622822" cy="1632347"/>
            <a:chOff x="0" y="0"/>
            <a:chExt cx="495300" cy="498475"/>
          </a:xfrm>
        </p:grpSpPr>
        <p:sp>
          <p:nvSpPr>
            <p:cNvPr id="9230" name="Freeform 90"/>
            <p:cNvSpPr>
              <a:spLocks noChangeArrowheads="1"/>
            </p:cNvSpPr>
            <p:nvPr/>
          </p:nvSpPr>
          <p:spPr bwMode="auto">
            <a:xfrm>
              <a:off x="0" y="523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8"/>
                <a:gd name="T55" fmla="*/ 0 h 208"/>
                <a:gd name="T56" fmla="*/ 208 w 208"/>
                <a:gd name="T57" fmla="*/ 208 h 2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sp>
          <p:nvSpPr>
            <p:cNvPr id="9231" name="Freeform 91"/>
            <p:cNvSpPr>
              <a:spLocks noChangeArrowheads="1"/>
            </p:cNvSpPr>
            <p:nvPr/>
          </p:nvSpPr>
          <p:spPr bwMode="auto">
            <a:xfrm>
              <a:off x="114300" y="1635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03"/>
                <a:gd name="T47" fmla="*/ 102 w 102"/>
                <a:gd name="T48" fmla="*/ 103 h 1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sp>
          <p:nvSpPr>
            <p:cNvPr id="9232" name="Freeform 92"/>
            <p:cNvSpPr>
              <a:spLocks noChangeArrowheads="1"/>
            </p:cNvSpPr>
            <p:nvPr/>
          </p:nvSpPr>
          <p:spPr bwMode="auto">
            <a:xfrm>
              <a:off x="222250" y="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127"/>
                <a:gd name="T101" fmla="*/ 127 w 127"/>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grpSp>
      <p:sp>
        <p:nvSpPr>
          <p:cNvPr id="9233" name="文本框 39"/>
          <p:cNvSpPr>
            <a:spLocks noChangeArrowheads="1"/>
          </p:cNvSpPr>
          <p:nvPr/>
        </p:nvSpPr>
        <p:spPr bwMode="auto">
          <a:xfrm>
            <a:off x="3424237" y="3682604"/>
            <a:ext cx="2291954" cy="1408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sz="1500" b="1" i="1" dirty="0" err="1">
                <a:solidFill>
                  <a:srgbClr val="000000"/>
                </a:solidFill>
                <a:latin typeface="Tahoma" panose="020B0604030504040204" pitchFamily="34" charset="0"/>
                <a:cs typeface="Tahoma" panose="020B0604030504040204" pitchFamily="34" charset="0"/>
                <a:sym typeface="Tahoma" panose="020B0604030504040204" pitchFamily="34" charset="0"/>
              </a:rPr>
              <a:t>基于先进的移动通信技术和简易的手机操作界面，用户可定制自己的消费方式和个性化服务，账户交易更加简单方便</a:t>
            </a:r>
            <a:r>
              <a:rPr lang="en-US" altLang="zh-CN" sz="1500" b="1" i="1" dirty="0">
                <a:solidFill>
                  <a:srgbClr val="000000"/>
                </a:solidFill>
                <a:latin typeface="Tahoma" panose="020B0604030504040204" pitchFamily="34" charset="0"/>
                <a:cs typeface="Tahoma" panose="020B0604030504040204" pitchFamily="34" charset="0"/>
                <a:sym typeface="Tahoma" panose="020B0604030504040204" pitchFamily="34" charset="0"/>
              </a:rPr>
              <a:t>。</a:t>
            </a:r>
          </a:p>
          <a:p>
            <a:endParaRPr lang="zh-CN" altLang="en-US" sz="1050" dirty="0">
              <a:solidFill>
                <a:srgbClr val="000000"/>
              </a:solidFill>
              <a:latin typeface="Calibri" panose="020F0502020204030204" pitchFamily="34" charset="0"/>
              <a:sym typeface="宋体" panose="02010600030101010101" pitchFamily="2" charset="-122"/>
            </a:endParaRPr>
          </a:p>
        </p:txBody>
      </p:sp>
      <p:sp>
        <p:nvSpPr>
          <p:cNvPr id="9234" name="文本框 41"/>
          <p:cNvSpPr>
            <a:spLocks noChangeArrowheads="1"/>
          </p:cNvSpPr>
          <p:nvPr/>
        </p:nvSpPr>
        <p:spPr bwMode="auto">
          <a:xfrm>
            <a:off x="3833812" y="3205163"/>
            <a:ext cx="1606154" cy="523220"/>
          </a:xfrm>
          <a:prstGeom prst="rect">
            <a:avLst/>
          </a:prstGeom>
          <a:solidFill>
            <a:srgbClr val="92D05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2E75B5"/>
                </a:solidFill>
                <a:latin typeface="Calibri" panose="020F0502020204030204" pitchFamily="34" charset="0"/>
                <a:sym typeface="Calibri" panose="020F0502020204030204" pitchFamily="34" charset="0"/>
              </a:rPr>
              <a:t>定制性</a:t>
            </a:r>
          </a:p>
        </p:txBody>
      </p:sp>
      <p:grpSp>
        <p:nvGrpSpPr>
          <p:cNvPr id="9235" name="组合 45"/>
          <p:cNvGrpSpPr>
            <a:grpSpLocks/>
          </p:cNvGrpSpPr>
          <p:nvPr/>
        </p:nvGrpSpPr>
        <p:grpSpPr bwMode="auto">
          <a:xfrm>
            <a:off x="-3573" y="476672"/>
            <a:ext cx="4425554" cy="709555"/>
            <a:chOff x="0" y="85728"/>
            <a:chExt cx="5899700" cy="946789"/>
          </a:xfrm>
        </p:grpSpPr>
        <p:grpSp>
          <p:nvGrpSpPr>
            <p:cNvPr id="9236" name="组合 46"/>
            <p:cNvGrpSpPr>
              <a:grpSpLocks/>
            </p:cNvGrpSpPr>
            <p:nvPr/>
          </p:nvGrpSpPr>
          <p:grpSpPr bwMode="auto">
            <a:xfrm>
              <a:off x="0" y="85728"/>
              <a:ext cx="5888396" cy="814388"/>
              <a:chOff x="0" y="85728"/>
              <a:chExt cx="5888396" cy="814388"/>
            </a:xfrm>
          </p:grpSpPr>
          <p:sp>
            <p:nvSpPr>
              <p:cNvPr id="9237" name="文本框 48"/>
              <p:cNvSpPr>
                <a:spLocks noChangeArrowheads="1"/>
              </p:cNvSpPr>
              <p:nvPr/>
            </p:nvSpPr>
            <p:spPr bwMode="auto">
              <a:xfrm>
                <a:off x="1044935" y="203650"/>
                <a:ext cx="4843461" cy="662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r>
                  <a:rPr lang="zh-CN" altLang="en-US" sz="2625" b="1" dirty="0">
                    <a:solidFill>
                      <a:srgbClr val="2E75B5"/>
                    </a:solidFill>
                    <a:latin typeface="Segoe UI Emoji" pitchFamily="2" charset="0"/>
                    <a:sym typeface="Segoe UI Black" pitchFamily="2" charset="0"/>
                  </a:rPr>
                  <a:t>“我”的特点</a:t>
                </a:r>
                <a:r>
                  <a:rPr lang="en-US" altLang="zh-CN" sz="2625" b="1" dirty="0">
                    <a:solidFill>
                      <a:srgbClr val="2E75B5"/>
                    </a:solidFill>
                    <a:latin typeface="Segoe UI Emoji" pitchFamily="2" charset="0"/>
                    <a:ea typeface="Segoe UI Emoji" pitchFamily="2" charset="0"/>
                    <a:cs typeface="Segoe UI Emoji" pitchFamily="2" charset="0"/>
                    <a:sym typeface="Segoe UI Black" pitchFamily="2" charset="0"/>
                  </a:rPr>
                  <a:t> </a:t>
                </a:r>
                <a:endParaRPr lang="zh-CN" altLang="en-US" sz="2625" b="1" dirty="0">
                  <a:solidFill>
                    <a:srgbClr val="2E75B5"/>
                  </a:solidFill>
                  <a:latin typeface="Segoe UI Emoji" pitchFamily="2" charset="0"/>
                  <a:sym typeface="Segoe UI Black" pitchFamily="2" charset="0"/>
                </a:endParaRPr>
              </a:p>
            </p:txBody>
          </p:sp>
          <p:grpSp>
            <p:nvGrpSpPr>
              <p:cNvPr id="9238" name="组合 49"/>
              <p:cNvGrpSpPr>
                <a:grpSpLocks/>
              </p:cNvGrpSpPr>
              <p:nvPr/>
            </p:nvGrpSpPr>
            <p:grpSpPr bwMode="auto">
              <a:xfrm>
                <a:off x="0" y="85728"/>
                <a:ext cx="981293" cy="814388"/>
                <a:chOff x="0" y="85723"/>
                <a:chExt cx="981293" cy="814388"/>
              </a:xfrm>
            </p:grpSpPr>
            <p:sp>
              <p:nvSpPr>
                <p:cNvPr id="9239" name="矩形 50"/>
                <p:cNvSpPr>
                  <a:spLocks noChangeArrowheads="1"/>
                </p:cNvSpPr>
                <p:nvPr/>
              </p:nvSpPr>
              <p:spPr bwMode="auto">
                <a:xfrm>
                  <a:off x="823918" y="85723"/>
                  <a:ext cx="157375"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9241" name="矩形 52"/>
                <p:cNvSpPr>
                  <a:spLocks noChangeArrowheads="1"/>
                </p:cNvSpPr>
                <p:nvPr/>
              </p:nvSpPr>
              <p:spPr bwMode="auto">
                <a:xfrm>
                  <a:off x="0" y="85724"/>
                  <a:ext cx="704852" cy="814387"/>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9245" name="文本框 47"/>
            <p:cNvSpPr>
              <a:spLocks noChangeArrowheads="1"/>
            </p:cNvSpPr>
            <p:nvPr/>
          </p:nvSpPr>
          <p:spPr bwMode="auto">
            <a:xfrm>
              <a:off x="1047752" y="555103"/>
              <a:ext cx="4851948" cy="4774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Tree>
    <p:extLst>
      <p:ext uri="{BB962C8B-B14F-4D97-AF65-F5344CB8AC3E}">
        <p14:creationId xmlns="" xmlns:p14="http://schemas.microsoft.com/office/powerpoint/2010/main" val="37780465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EFF0B1F7-A27A-4A45-B8B6-6ADF2CA63168}"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9625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现有技术方案三：</a:t>
            </a:r>
            <a:r>
              <a:rPr lang="en-US" altLang="zh-CN" sz="3800" b="1">
                <a:solidFill>
                  <a:srgbClr val="990000"/>
                </a:solidFill>
                <a:ea typeface="黑体" panose="02010609060101010101" pitchFamily="49" charset="-122"/>
                <a:cs typeface="Arial" panose="020B0604020202020204" pitchFamily="34" charset="0"/>
              </a:rPr>
              <a:t>SD</a:t>
            </a:r>
            <a:r>
              <a:rPr lang="zh-CN" altLang="en-US" sz="3800" b="1">
                <a:solidFill>
                  <a:srgbClr val="990000"/>
                </a:solidFill>
                <a:ea typeface="黑体" panose="02010609060101010101" pitchFamily="49" charset="-122"/>
                <a:cs typeface="Arial" panose="020B0604020202020204" pitchFamily="34" charset="0"/>
              </a:rPr>
              <a:t>卡</a:t>
            </a:r>
            <a:endParaRPr lang="en-US" altLang="zh-CN" sz="3800" b="1">
              <a:solidFill>
                <a:srgbClr val="990000"/>
              </a:solidFill>
              <a:ea typeface="黑体" panose="02010609060101010101" pitchFamily="49" charset="-122"/>
              <a:cs typeface="Arial" panose="020B0604020202020204" pitchFamily="34" charset="0"/>
            </a:endParaRPr>
          </a:p>
        </p:txBody>
      </p:sp>
      <p:pic>
        <p:nvPicPr>
          <p:cNvPr id="96261"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3475" y="2852738"/>
            <a:ext cx="7183438"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62" name="Text Box 9"/>
          <p:cNvSpPr txBox="1">
            <a:spLocks noChangeArrowheads="1"/>
          </p:cNvSpPr>
          <p:nvPr/>
        </p:nvSpPr>
        <p:spPr bwMode="gray">
          <a:xfrm>
            <a:off x="-107950" y="1017588"/>
            <a:ext cx="56165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lgn="ctr">
                <a:solidFill>
                  <a:srgbClr val="000000"/>
                </a:solidFill>
                <a:miter lim="800000"/>
                <a:headEnd/>
                <a:tailEnd/>
              </a14:hiddenLine>
            </a:ext>
          </a:extLst>
        </p:spPr>
        <p:txBody>
          <a:bodyPr>
            <a:spAutoFit/>
          </a:bodyPr>
          <a:lstStyle>
            <a:lvl1pPr marL="742950" indent="-285750">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50000"/>
              </a:spcBef>
              <a:buFont typeface="Wingdings" panose="05000000000000000000" pitchFamily="2" charset="2"/>
              <a:buNone/>
            </a:pPr>
            <a:r>
              <a:rPr lang="zh-CN" altLang="en-US" sz="2400">
                <a:latin typeface="华文细黑" panose="02010600040101010101" pitchFamily="2" charset="-122"/>
                <a:ea typeface="华文细黑" panose="02010600040101010101" pitchFamily="2" charset="-122"/>
              </a:rPr>
              <a:t>银联手机支付方案</a:t>
            </a:r>
            <a:endParaRPr lang="en-US" altLang="zh-CN" sz="2400">
              <a:latin typeface="华文细黑" panose="02010600040101010101" pitchFamily="2" charset="-122"/>
              <a:ea typeface="华文细黑" panose="02010600040101010101" pitchFamily="2" charset="-122"/>
            </a:endParaRPr>
          </a:p>
          <a:p>
            <a:pPr eaLnBrk="1" hangingPunct="1">
              <a:spcBef>
                <a:spcPct val="50000"/>
              </a:spcBef>
              <a:buFont typeface="Wingdings" panose="05000000000000000000" pitchFamily="2" charset="2"/>
              <a:buNone/>
            </a:pPr>
            <a:r>
              <a:rPr lang="en-US" altLang="zh-CN" sz="2400">
                <a:latin typeface="华文细黑" panose="02010600040101010101" pitchFamily="2" charset="-122"/>
                <a:ea typeface="华文细黑" panose="02010600040101010101" pitchFamily="2" charset="-122"/>
              </a:rPr>
              <a:t>1</a:t>
            </a:r>
            <a:r>
              <a:rPr lang="zh-CN" altLang="en-US" sz="2400">
                <a:latin typeface="华文细黑" panose="02010600040101010101" pitchFamily="2" charset="-122"/>
                <a:ea typeface="华文细黑" panose="02010600040101010101" pitchFamily="2" charset="-122"/>
              </a:rPr>
              <a:t>、银联手机支付客户端</a:t>
            </a:r>
          </a:p>
          <a:p>
            <a:pPr eaLnBrk="1" hangingPunct="1">
              <a:spcBef>
                <a:spcPct val="50000"/>
              </a:spcBef>
              <a:buFont typeface="Wingdings" panose="05000000000000000000" pitchFamily="2" charset="2"/>
              <a:buNone/>
            </a:pPr>
            <a:r>
              <a:rPr lang="en-US" altLang="zh-CN" sz="2400">
                <a:latin typeface="华文细黑" panose="02010600040101010101" pitchFamily="2" charset="-122"/>
                <a:ea typeface="华文细黑" panose="02010600040101010101" pitchFamily="2" charset="-122"/>
              </a:rPr>
              <a:t>2</a:t>
            </a:r>
            <a:r>
              <a:rPr lang="zh-CN" altLang="en-US" sz="2400">
                <a:latin typeface="华文细黑" panose="02010600040101010101" pitchFamily="2" charset="-122"/>
                <a:ea typeface="华文细黑" panose="02010600040101010101" pitchFamily="2" charset="-122"/>
              </a:rPr>
              <a:t>、智能存储卡（</a:t>
            </a:r>
            <a:r>
              <a:rPr lang="en-US" altLang="zh-CN" sz="2400">
                <a:latin typeface="华文细黑" panose="02010600040101010101" pitchFamily="2" charset="-122"/>
                <a:ea typeface="华文细黑" panose="02010600040101010101" pitchFamily="2" charset="-122"/>
              </a:rPr>
              <a:t>MicroSD</a:t>
            </a:r>
            <a:r>
              <a:rPr lang="zh-CN" altLang="en-US" sz="2400">
                <a:latin typeface="华文细黑" panose="02010600040101010101" pitchFamily="2" charset="-122"/>
                <a:ea typeface="华文细黑" panose="02010600040101010101" pitchFamily="2" charset="-122"/>
              </a:rPr>
              <a:t>）</a:t>
            </a:r>
          </a:p>
          <a:p>
            <a:pPr eaLnBrk="1" hangingPunct="1">
              <a:spcBef>
                <a:spcPct val="50000"/>
              </a:spcBef>
              <a:buFont typeface="Wingdings" panose="05000000000000000000" pitchFamily="2" charset="2"/>
              <a:buNone/>
            </a:pPr>
            <a:r>
              <a:rPr lang="en-US" altLang="zh-CN" sz="2400">
                <a:latin typeface="华文细黑" panose="02010600040101010101" pitchFamily="2" charset="-122"/>
                <a:ea typeface="华文细黑" panose="02010600040101010101" pitchFamily="2" charset="-122"/>
              </a:rPr>
              <a:t>3</a:t>
            </a:r>
            <a:r>
              <a:rPr lang="zh-CN" altLang="en-US" sz="2400">
                <a:latin typeface="华文细黑" panose="02010600040101010101" pitchFamily="2" charset="-122"/>
                <a:ea typeface="华文细黑" panose="02010600040101010101" pitchFamily="2" charset="-122"/>
              </a:rPr>
              <a:t>、银行卡</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5505BF90-09DD-498B-B7C5-38DEC688E36C}"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graphicFrame>
        <p:nvGraphicFramePr>
          <p:cNvPr id="3" name="Group 497"/>
          <p:cNvGraphicFramePr>
            <a:graphicFrameLocks noGrp="1"/>
          </p:cNvGraphicFramePr>
          <p:nvPr/>
        </p:nvGraphicFramePr>
        <p:xfrm>
          <a:off x="395288" y="1196975"/>
          <a:ext cx="4105275" cy="5254628"/>
        </p:xfrm>
        <a:graphic>
          <a:graphicData uri="http://schemas.openxmlformats.org/drawingml/2006/table">
            <a:tbl>
              <a:tblPr/>
              <a:tblGrid>
                <a:gridCol w="504825">
                  <a:extLst>
                    <a:ext uri="{9D8B030D-6E8A-4147-A177-3AD203B41FA5}">
                      <a16:colId xmlns="" xmlns:a16="http://schemas.microsoft.com/office/drawing/2014/main" val="1973117566"/>
                    </a:ext>
                  </a:extLst>
                </a:gridCol>
                <a:gridCol w="1584325">
                  <a:extLst>
                    <a:ext uri="{9D8B030D-6E8A-4147-A177-3AD203B41FA5}">
                      <a16:colId xmlns="" xmlns:a16="http://schemas.microsoft.com/office/drawing/2014/main" val="2507093994"/>
                    </a:ext>
                  </a:extLst>
                </a:gridCol>
                <a:gridCol w="2016125">
                  <a:extLst>
                    <a:ext uri="{9D8B030D-6E8A-4147-A177-3AD203B41FA5}">
                      <a16:colId xmlns="" xmlns:a16="http://schemas.microsoft.com/office/drawing/2014/main" val="2433995931"/>
                    </a:ext>
                  </a:extLst>
                </a:gridCol>
              </a:tblGrid>
              <a:tr h="39370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模块</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子功能</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66417990"/>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便民服务</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公共事业缴费</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514671368"/>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话费充值</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4181375855"/>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金融服务</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余额查询</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340928691"/>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信用卡还款、转帐</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84111898"/>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休闲娱乐</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电影票预订</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059303763"/>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游戏点卡</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169575622"/>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商旅服务</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订机票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476723872"/>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账单</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999897721"/>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电子票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266370495"/>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账户管理</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智能存储卡管理</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246150889"/>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交易记录</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19240295"/>
                  </a:ext>
                </a:extLst>
              </a:tr>
              <a:tr h="373063">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银行卡管理</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949166993"/>
                  </a:ext>
                </a:extLst>
              </a:tr>
              <a:tr h="374650">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　</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仿宋_GB2312" pitchFamily="49" charset="-122"/>
                        </a:defRPr>
                      </a:lvl1pPr>
                      <a:lvl2pPr marL="742950" indent="-285750" eaLnBrk="0" hangingPunct="0">
                        <a:spcBef>
                          <a:spcPct val="20000"/>
                        </a:spcBef>
                        <a:defRPr sz="2400">
                          <a:solidFill>
                            <a:schemeClr val="tx1"/>
                          </a:solidFill>
                          <a:latin typeface="Arial" panose="020B0604020202020204" pitchFamily="34" charset="0"/>
                          <a:ea typeface="仿宋_GB2312" pitchFamily="49" charset="-122"/>
                        </a:defRPr>
                      </a:lvl2pPr>
                      <a:lvl3pPr marL="1143000" indent="-228600" eaLnBrk="0" hangingPunct="0">
                        <a:spcBef>
                          <a:spcPct val="20000"/>
                        </a:spcBef>
                        <a:defRPr sz="2000">
                          <a:solidFill>
                            <a:schemeClr val="tx1"/>
                          </a:solidFill>
                          <a:latin typeface="Arial" panose="020B0604020202020204" pitchFamily="34" charset="0"/>
                          <a:ea typeface="仿宋_GB2312" pitchFamily="49" charset="-122"/>
                        </a:defRPr>
                      </a:lvl3pPr>
                      <a:lvl4pPr marL="1600200" indent="-228600" eaLnBrk="0" hangingPunct="0">
                        <a:spcBef>
                          <a:spcPct val="20000"/>
                        </a:spcBef>
                        <a:defRPr>
                          <a:solidFill>
                            <a:schemeClr val="tx1"/>
                          </a:solidFill>
                          <a:latin typeface="Arial" panose="020B0604020202020204" pitchFamily="34" charset="0"/>
                          <a:ea typeface="仿宋_GB2312" pitchFamily="49" charset="-122"/>
                        </a:defRPr>
                      </a:lvl4pPr>
                      <a:lvl5pPr marL="2057400" indent="-228600" eaLnBrk="0" hangingPunct="0">
                        <a:spcBef>
                          <a:spcPct val="20000"/>
                        </a:spcBef>
                        <a:defRPr>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rPr>
                        <a:t>常驻地区设置</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53" marR="914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024380982"/>
                  </a:ext>
                </a:extLst>
              </a:tr>
            </a:tbl>
          </a:graphicData>
        </a:graphic>
      </p:graphicFrame>
      <p:sp>
        <p:nvSpPr>
          <p:cNvPr id="98369" name="Rectangle 3"/>
          <p:cNvSpPr txBox="1">
            <a:spLocks noChangeArrowheads="1"/>
          </p:cNvSpPr>
          <p:nvPr/>
        </p:nvSpPr>
        <p:spPr bwMode="auto">
          <a:xfrm>
            <a:off x="5076825" y="1133475"/>
            <a:ext cx="2705100" cy="517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lnSpc>
                <a:spcPct val="80000"/>
              </a:lnSpc>
              <a:spcBef>
                <a:spcPct val="0"/>
              </a:spcBef>
              <a:buClr>
                <a:srgbClr val="F71403"/>
              </a:buClr>
              <a:buFont typeface="Wingdings" panose="05000000000000000000" pitchFamily="2" charset="2"/>
              <a:buNone/>
            </a:pPr>
            <a:r>
              <a:rPr lang="zh-CN" altLang="en-US" sz="1800">
                <a:latin typeface="黑体" panose="02010609060101010101" pitchFamily="49" charset="-122"/>
                <a:ea typeface="黑体" panose="02010609060101010101" pitchFamily="49" charset="-122"/>
              </a:rPr>
              <a:t>深圳便民类业务</a:t>
            </a:r>
            <a:r>
              <a:rPr lang="en-US" altLang="zh-CN" sz="1800">
                <a:latin typeface="黑体" panose="02010609060101010101" pitchFamily="49" charset="-122"/>
                <a:ea typeface="黑体" panose="02010609060101010101" pitchFamily="49" charset="-122"/>
              </a:rPr>
              <a:t>:</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a:t>
            </a:r>
            <a:r>
              <a:rPr lang="zh-CN" altLang="en-US" sz="1800">
                <a:latin typeface="黑体" panose="02010609060101010101" pitchFamily="49" charset="-122"/>
                <a:ea typeface="黑体" panose="02010609060101010101" pitchFamily="49" charset="-122"/>
              </a:rPr>
              <a:t>电费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2</a:t>
            </a:r>
            <a:r>
              <a:rPr lang="zh-CN" altLang="en-US" sz="1800">
                <a:latin typeface="黑体" panose="02010609060101010101" pitchFamily="49" charset="-122"/>
                <a:ea typeface="黑体" panose="02010609060101010101" pitchFamily="49" charset="-122"/>
              </a:rPr>
              <a:t>水费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3</a:t>
            </a:r>
            <a:r>
              <a:rPr lang="zh-CN" altLang="en-US" sz="1800">
                <a:latin typeface="黑体" panose="02010609060101010101" pitchFamily="49" charset="-122"/>
                <a:ea typeface="黑体" panose="02010609060101010101" pitchFamily="49" charset="-122"/>
              </a:rPr>
              <a:t>管道燃气使用费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4</a:t>
            </a:r>
            <a:r>
              <a:rPr lang="zh-CN" altLang="en-US" sz="1800">
                <a:latin typeface="黑体" panose="02010609060101010101" pitchFamily="49" charset="-122"/>
                <a:ea typeface="黑体" panose="02010609060101010101" pitchFamily="49" charset="-122"/>
              </a:rPr>
              <a:t>管道燃气改管费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5</a:t>
            </a:r>
            <a:r>
              <a:rPr lang="zh-CN" altLang="en-US" sz="1800">
                <a:latin typeface="黑体" panose="02010609060101010101" pitchFamily="49" charset="-122"/>
                <a:ea typeface="黑体" panose="02010609060101010101" pitchFamily="49" charset="-122"/>
              </a:rPr>
              <a:t>天威数字电视费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6</a:t>
            </a:r>
            <a:r>
              <a:rPr lang="zh-CN" altLang="en-US" sz="1800">
                <a:latin typeface="黑体" panose="02010609060101010101" pitchFamily="49" charset="-122"/>
                <a:ea typeface="黑体" panose="02010609060101010101" pitchFamily="49" charset="-122"/>
              </a:rPr>
              <a:t>天威有线宽频费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7</a:t>
            </a:r>
            <a:r>
              <a:rPr lang="zh-CN" altLang="en-US" sz="1800">
                <a:latin typeface="黑体" panose="02010609060101010101" pitchFamily="49" charset="-122"/>
                <a:ea typeface="黑体" panose="02010609060101010101" pitchFamily="49" charset="-122"/>
              </a:rPr>
              <a:t>福田区学费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8</a:t>
            </a:r>
            <a:r>
              <a:rPr lang="zh-CN" altLang="en-US" sz="1800">
                <a:latin typeface="黑体" panose="02010609060101010101" pitchFamily="49" charset="-122"/>
                <a:ea typeface="黑体" panose="02010609060101010101" pitchFamily="49" charset="-122"/>
              </a:rPr>
              <a:t>交通拯救费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9</a:t>
            </a:r>
            <a:r>
              <a:rPr lang="zh-CN" altLang="en-US" sz="1800">
                <a:latin typeface="黑体" panose="02010609060101010101" pitchFamily="49" charset="-122"/>
                <a:ea typeface="黑体" panose="02010609060101010101" pitchFamily="49" charset="-122"/>
              </a:rPr>
              <a:t>交通罚款</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10</a:t>
            </a:r>
            <a:r>
              <a:rPr lang="zh-CN" altLang="en-US" sz="1800">
                <a:latin typeface="黑体" panose="02010609060101010101" pitchFamily="49" charset="-122"/>
                <a:ea typeface="黑体" panose="02010609060101010101" pitchFamily="49" charset="-122"/>
              </a:rPr>
              <a:t>交通规费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11</a:t>
            </a:r>
            <a:r>
              <a:rPr lang="zh-CN" altLang="en-US" sz="1800">
                <a:latin typeface="黑体" panose="02010609060101010101" pitchFamily="49" charset="-122"/>
                <a:ea typeface="黑体" panose="02010609060101010101" pitchFamily="49" charset="-122"/>
              </a:rPr>
              <a:t>深圳市公益基金会</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12</a:t>
            </a:r>
            <a:r>
              <a:rPr lang="zh-CN" altLang="en-US" sz="1800">
                <a:latin typeface="黑体" panose="02010609060101010101" pitchFamily="49" charset="-122"/>
                <a:ea typeface="黑体" panose="02010609060101010101" pitchFamily="49" charset="-122"/>
              </a:rPr>
              <a:t>中国联通手机费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13</a:t>
            </a:r>
            <a:r>
              <a:rPr lang="zh-CN" altLang="en-US" sz="1800">
                <a:latin typeface="黑体" panose="02010609060101010101" pitchFamily="49" charset="-122"/>
                <a:ea typeface="黑体" panose="02010609060101010101" pitchFamily="49" charset="-122"/>
              </a:rPr>
              <a:t>中国电信业务费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14</a:t>
            </a:r>
            <a:r>
              <a:rPr lang="zh-CN" altLang="en-US" sz="1800">
                <a:latin typeface="黑体" panose="02010609060101010101" pitchFamily="49" charset="-122"/>
                <a:ea typeface="黑体" panose="02010609060101010101" pitchFamily="49" charset="-122"/>
              </a:rPr>
              <a:t>中国移动手机费</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15</a:t>
            </a:r>
            <a:r>
              <a:rPr lang="zh-CN" altLang="en-US" sz="1800">
                <a:latin typeface="黑体" panose="02010609060101010101" pitchFamily="49" charset="-122"/>
                <a:ea typeface="黑体" panose="02010609060101010101" pitchFamily="49" charset="-122"/>
              </a:rPr>
              <a:t>深圳市慈善会</a:t>
            </a:r>
          </a:p>
          <a:p>
            <a:pPr eaLnBrk="1" hangingPunct="1">
              <a:lnSpc>
                <a:spcPct val="80000"/>
              </a:lnSpc>
              <a:spcBef>
                <a:spcPct val="0"/>
              </a:spcBef>
              <a:buClr>
                <a:srgbClr val="F71403"/>
              </a:buClr>
              <a:buFont typeface="Wingdings" panose="05000000000000000000" pitchFamily="2" charset="2"/>
              <a:buChar char="q"/>
            </a:pPr>
            <a:r>
              <a:rPr lang="en-US" altLang="zh-CN" sz="1800">
                <a:latin typeface="黑体" panose="02010609060101010101" pitchFamily="49" charset="-122"/>
                <a:ea typeface="黑体" panose="02010609060101010101" pitchFamily="49" charset="-122"/>
              </a:rPr>
              <a:t>16</a:t>
            </a:r>
            <a:r>
              <a:rPr lang="zh-CN" altLang="en-US" sz="1800">
                <a:latin typeface="黑体" panose="02010609060101010101" pitchFamily="49" charset="-122"/>
                <a:ea typeface="黑体" panose="02010609060101010101" pitchFamily="49" charset="-122"/>
              </a:rPr>
              <a:t>物业公司管理费</a:t>
            </a:r>
          </a:p>
          <a:p>
            <a:pPr eaLnBrk="1" hangingPunct="1">
              <a:lnSpc>
                <a:spcPct val="80000"/>
              </a:lnSpc>
              <a:spcBef>
                <a:spcPct val="0"/>
              </a:spcBef>
              <a:buClr>
                <a:srgbClr val="F71403"/>
              </a:buClr>
              <a:buFont typeface="Wingdings" panose="05000000000000000000" pitchFamily="2" charset="2"/>
              <a:buNone/>
            </a:pPr>
            <a:endParaRPr lang="en-US" altLang="zh-CN" sz="1800">
              <a:latin typeface="黑体" panose="02010609060101010101" pitchFamily="49" charset="-122"/>
              <a:ea typeface="黑体" panose="02010609060101010101" pitchFamily="49" charset="-122"/>
            </a:endParaRPr>
          </a:p>
        </p:txBody>
      </p:sp>
      <p:sp>
        <p:nvSpPr>
          <p:cNvPr id="98370"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应用案例</a:t>
            </a:r>
            <a:endParaRPr lang="en-US" altLang="zh-CN" sz="3800" b="1">
              <a:solidFill>
                <a:srgbClr val="990000"/>
              </a:solidFill>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8DD0925E-14C0-4A0C-A626-077CDAFF9DB5}"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10035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3350" y="1484313"/>
            <a:ext cx="6337300" cy="435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100356"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dirty="0">
                <a:solidFill>
                  <a:srgbClr val="990000"/>
                </a:solidFill>
                <a:ea typeface="黑体" panose="02010609060101010101" pitchFamily="49" charset="-122"/>
                <a:cs typeface="Arial" panose="020B0604020202020204" pitchFamily="34" charset="0"/>
              </a:rPr>
              <a:t>现有技术方案四：</a:t>
            </a:r>
            <a:r>
              <a:rPr lang="en-US" altLang="zh-CN" sz="3800" b="1" dirty="0">
                <a:solidFill>
                  <a:srgbClr val="990000"/>
                </a:solidFill>
                <a:ea typeface="黑体" panose="02010609060101010101" pitchFamily="49" charset="-122"/>
                <a:cs typeface="Arial" panose="020B0604020202020204" pitchFamily="34" charset="0"/>
              </a:rPr>
              <a:t>NFC</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Box 4"/>
          <p:cNvSpPr txBox="1">
            <a:spLocks noChangeArrowheads="1"/>
          </p:cNvSpPr>
          <p:nvPr/>
        </p:nvSpPr>
        <p:spPr bwMode="auto">
          <a:xfrm>
            <a:off x="468313" y="1341438"/>
            <a:ext cx="8423275" cy="4315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marL="0" indent="0" algn="just" eaLnBrk="1" hangingPunct="1">
              <a:lnSpc>
                <a:spcPct val="90000"/>
              </a:lnSpc>
              <a:buFont typeface="Wingdings 2" panose="05020102010507070707" pitchFamily="18" charset="2"/>
              <a:buNone/>
            </a:pPr>
            <a:r>
              <a:rPr lang="en-US" altLang="zh-CN" sz="2800" b="1" dirty="0">
                <a:latin typeface="宋体" panose="02010600030101010101" pitchFamily="2" charset="-122"/>
              </a:rPr>
              <a:t> </a:t>
            </a:r>
            <a:r>
              <a:rPr lang="en-US" altLang="zh-CN" sz="2800" b="1" dirty="0" smtClean="0">
                <a:latin typeface="宋体" panose="02010600030101010101" pitchFamily="2" charset="-122"/>
              </a:rPr>
              <a:t>   2012</a:t>
            </a:r>
            <a:r>
              <a:rPr lang="zh-CN" altLang="en-US" sz="2800" b="1" dirty="0">
                <a:latin typeface="宋体" panose="02010600030101010101" pitchFamily="2" charset="-122"/>
              </a:rPr>
              <a:t>年</a:t>
            </a:r>
            <a:r>
              <a:rPr lang="en-US" altLang="zh-CN" sz="2800" b="1" dirty="0">
                <a:latin typeface="宋体" panose="02010600030101010101" pitchFamily="2" charset="-122"/>
              </a:rPr>
              <a:t>9</a:t>
            </a:r>
            <a:r>
              <a:rPr lang="zh-CN" altLang="en-US" sz="2800" b="1" dirty="0">
                <a:latin typeface="宋体" panose="02010600030101010101" pitchFamily="2" charset="-122"/>
              </a:rPr>
              <a:t>月</a:t>
            </a:r>
            <a:r>
              <a:rPr lang="en-US" altLang="zh-CN" sz="2800" b="1" dirty="0">
                <a:latin typeface="宋体" panose="02010600030101010101" pitchFamily="2" charset="-122"/>
              </a:rPr>
              <a:t>26</a:t>
            </a:r>
            <a:r>
              <a:rPr lang="zh-CN" altLang="en-US" sz="2800" b="1" dirty="0">
                <a:latin typeface="宋体" panose="02010600030101010101" pitchFamily="2" charset="-122"/>
              </a:rPr>
              <a:t>日，中国银联与中国移动长达</a:t>
            </a:r>
            <a:r>
              <a:rPr lang="en-US" altLang="zh-CN" sz="2800" b="1" dirty="0">
                <a:latin typeface="宋体" panose="02010600030101010101" pitchFamily="2" charset="-122"/>
              </a:rPr>
              <a:t>3</a:t>
            </a:r>
            <a:r>
              <a:rPr lang="zh-CN" altLang="en-US" sz="2800" b="1" dirty="0">
                <a:latin typeface="宋体" panose="02010600030101010101" pitchFamily="2" charset="-122"/>
              </a:rPr>
              <a:t>年之久的</a:t>
            </a:r>
            <a:r>
              <a:rPr lang="zh-CN" altLang="en-US" sz="2800" b="1" dirty="0">
                <a:solidFill>
                  <a:srgbClr val="FF0000"/>
                </a:solidFill>
                <a:latin typeface="宋体" panose="02010600030101010101" pitchFamily="2" charset="-122"/>
              </a:rPr>
              <a:t>标准之争</a:t>
            </a:r>
            <a:r>
              <a:rPr lang="zh-CN" altLang="en-US" sz="2800" b="1" dirty="0">
                <a:latin typeface="宋体" panose="02010600030101010101" pitchFamily="2" charset="-122"/>
              </a:rPr>
              <a:t>告一段落：</a:t>
            </a:r>
            <a:endParaRPr lang="en-US" altLang="zh-CN" sz="2800" b="1" dirty="0">
              <a:latin typeface="宋体" panose="02010600030101010101" pitchFamily="2" charset="-122"/>
            </a:endParaRPr>
          </a:p>
          <a:p>
            <a:pPr marL="0" indent="0" algn="just" eaLnBrk="1" hangingPunct="1">
              <a:lnSpc>
                <a:spcPct val="90000"/>
              </a:lnSpc>
              <a:buFont typeface="Wingdings 2" panose="05020102010507070707" pitchFamily="18" charset="2"/>
              <a:buNone/>
            </a:pPr>
            <a:r>
              <a:rPr lang="en-US" altLang="zh-CN" sz="2800" b="1" dirty="0">
                <a:latin typeface="宋体" panose="02010600030101010101" pitchFamily="2" charset="-122"/>
              </a:rPr>
              <a:t>    </a:t>
            </a:r>
            <a:r>
              <a:rPr lang="zh-CN" altLang="en-US" sz="2800" b="1" dirty="0">
                <a:latin typeface="宋体" panose="02010600030101010101" pitchFamily="2" charset="-122"/>
              </a:rPr>
              <a:t>基于</a:t>
            </a:r>
            <a:r>
              <a:rPr lang="en-US" altLang="zh-CN" sz="2800" b="1" dirty="0">
                <a:latin typeface="宋体" panose="02010600030101010101" pitchFamily="2" charset="-122"/>
              </a:rPr>
              <a:t>NFC</a:t>
            </a:r>
            <a:r>
              <a:rPr lang="zh-CN" altLang="en-US" sz="2800" b="1" dirty="0">
                <a:latin typeface="宋体" panose="02010600030101010101" pitchFamily="2" charset="-122"/>
              </a:rPr>
              <a:t>（近距离无线通信）移动支付标准已经确定为银联标准（</a:t>
            </a:r>
            <a:r>
              <a:rPr lang="en-US" altLang="zh-CN" sz="2800" b="1" dirty="0">
                <a:solidFill>
                  <a:srgbClr val="FF0000"/>
                </a:solidFill>
                <a:latin typeface="宋体" panose="02010600030101010101" pitchFamily="2" charset="-122"/>
              </a:rPr>
              <a:t>13.56MHz</a:t>
            </a:r>
            <a:r>
              <a:rPr lang="zh-CN" altLang="en-US" sz="2800" b="1" dirty="0">
                <a:latin typeface="宋体" panose="02010600030101010101" pitchFamily="2" charset="-122"/>
              </a:rPr>
              <a:t>），中国移动则叫停</a:t>
            </a:r>
            <a:r>
              <a:rPr lang="en-US" altLang="zh-CN" sz="2800" b="1" dirty="0">
                <a:latin typeface="宋体" panose="02010600030101010101" pitchFamily="2" charset="-122"/>
              </a:rPr>
              <a:t>2.4GHz</a:t>
            </a:r>
            <a:r>
              <a:rPr lang="zh-CN" altLang="en-US" sz="2800" b="1" dirty="0">
                <a:latin typeface="宋体" panose="02010600030101010101" pitchFamily="2" charset="-122"/>
              </a:rPr>
              <a:t>标准；</a:t>
            </a:r>
            <a:endParaRPr lang="en-US" altLang="zh-CN" sz="2800" b="1" dirty="0">
              <a:latin typeface="宋体" panose="02010600030101010101" pitchFamily="2" charset="-122"/>
            </a:endParaRPr>
          </a:p>
          <a:p>
            <a:pPr marL="0" indent="0" algn="just" eaLnBrk="1" hangingPunct="1">
              <a:lnSpc>
                <a:spcPct val="90000"/>
              </a:lnSpc>
              <a:buFont typeface="Wingdings 2" panose="05020102010507070707" pitchFamily="18" charset="2"/>
              <a:buNone/>
            </a:pPr>
            <a:r>
              <a:rPr lang="en-US" altLang="zh-CN" sz="2800" b="1" dirty="0">
                <a:latin typeface="宋体" panose="02010600030101010101" pitchFamily="2" charset="-122"/>
              </a:rPr>
              <a:t>    NFC</a:t>
            </a:r>
            <a:r>
              <a:rPr lang="zh-CN" altLang="en-US" sz="2800" b="1" dirty="0">
                <a:latin typeface="宋体" panose="02010600030101010101" pitchFamily="2" charset="-122"/>
              </a:rPr>
              <a:t>移动支付对于消费者有着极大的实用价值：</a:t>
            </a:r>
            <a:endParaRPr lang="en-US" altLang="zh-CN" sz="2800" b="1" dirty="0">
              <a:latin typeface="宋体" panose="02010600030101010101" pitchFamily="2" charset="-122"/>
            </a:endParaRPr>
          </a:p>
          <a:p>
            <a:pPr marL="0" indent="0" algn="just" eaLnBrk="1" hangingPunct="1">
              <a:lnSpc>
                <a:spcPct val="90000"/>
              </a:lnSpc>
              <a:buFont typeface="Wingdings 2" panose="05020102010507070707" pitchFamily="18" charset="2"/>
              <a:buNone/>
            </a:pPr>
            <a:r>
              <a:rPr lang="en-US" altLang="zh-CN" sz="2800" b="1" dirty="0">
                <a:latin typeface="宋体" panose="02010600030101010101" pitchFamily="2" charset="-122"/>
              </a:rPr>
              <a:t>    </a:t>
            </a:r>
            <a:r>
              <a:rPr lang="zh-CN" altLang="en-US" sz="2800" b="1" dirty="0">
                <a:solidFill>
                  <a:srgbClr val="FF0000"/>
                </a:solidFill>
                <a:latin typeface="宋体" panose="02010600030101010101" pitchFamily="2" charset="-122"/>
              </a:rPr>
              <a:t>将手机和钱包合二为一</a:t>
            </a:r>
            <a:r>
              <a:rPr lang="zh-CN" altLang="en-US" sz="2800" b="1" dirty="0">
                <a:latin typeface="宋体" panose="02010600030101010101" pitchFamily="2" charset="-122"/>
              </a:rPr>
              <a:t>，无需刷卡、无需输入密码、无需找零钱，只需晃晃手机，就能完成</a:t>
            </a:r>
            <a:r>
              <a:rPr lang="zh-CN" altLang="en-US" sz="2800" b="1" dirty="0">
                <a:solidFill>
                  <a:srgbClr val="FF0000"/>
                </a:solidFill>
                <a:latin typeface="宋体" panose="02010600030101010101" pitchFamily="2" charset="-122"/>
              </a:rPr>
              <a:t>刷卡支付</a:t>
            </a:r>
            <a:r>
              <a:rPr lang="zh-CN" altLang="en-US" sz="2800" b="1" dirty="0">
                <a:latin typeface="宋体" panose="02010600030101010101" pitchFamily="2" charset="-122"/>
              </a:rPr>
              <a:t>；</a:t>
            </a:r>
            <a:endParaRPr lang="en-US" altLang="zh-CN" sz="2800" b="1" dirty="0">
              <a:latin typeface="宋体" panose="02010600030101010101" pitchFamily="2" charset="-122"/>
            </a:endParaRPr>
          </a:p>
          <a:p>
            <a:pPr marL="0" indent="0" algn="just" eaLnBrk="1" hangingPunct="1">
              <a:lnSpc>
                <a:spcPct val="90000"/>
              </a:lnSpc>
              <a:buFont typeface="Wingdings 2" panose="05020102010507070707" pitchFamily="18" charset="2"/>
              <a:buNone/>
            </a:pPr>
            <a:r>
              <a:rPr lang="en-US" altLang="zh-CN" sz="2800" b="1" dirty="0">
                <a:latin typeface="宋体" panose="02010600030101010101" pitchFamily="2" charset="-122"/>
              </a:rPr>
              <a:t>    </a:t>
            </a:r>
            <a:r>
              <a:rPr lang="zh-CN" altLang="en-US" sz="2800" b="1" dirty="0">
                <a:latin typeface="宋体" panose="02010600030101010101" pitchFamily="2" charset="-122"/>
              </a:rPr>
              <a:t>市场分析公司</a:t>
            </a:r>
            <a:r>
              <a:rPr lang="en-US" altLang="zh-CN" sz="2800" b="1" dirty="0">
                <a:latin typeface="宋体" panose="02010600030101010101" pitchFamily="2" charset="-122"/>
              </a:rPr>
              <a:t> Juniper Research </a:t>
            </a:r>
            <a:r>
              <a:rPr lang="zh-CN" altLang="en-US" sz="2800" b="1" dirty="0">
                <a:latin typeface="宋体" panose="02010600030101010101" pitchFamily="2" charset="-122"/>
              </a:rPr>
              <a:t>预计，到</a:t>
            </a:r>
            <a:r>
              <a:rPr lang="en-US" altLang="zh-CN" sz="2800" b="1" dirty="0">
                <a:latin typeface="宋体" panose="02010600030101010101" pitchFamily="2" charset="-122"/>
              </a:rPr>
              <a:t>2017</a:t>
            </a:r>
            <a:r>
              <a:rPr lang="zh-CN" altLang="en-US" sz="2800" b="1" dirty="0">
                <a:latin typeface="宋体" panose="02010600030101010101" pitchFamily="2" charset="-122"/>
              </a:rPr>
              <a:t>年，全球</a:t>
            </a:r>
            <a:r>
              <a:rPr lang="en-US" altLang="zh-CN" sz="2800" b="1" dirty="0">
                <a:latin typeface="宋体" panose="02010600030101010101" pitchFamily="2" charset="-122"/>
              </a:rPr>
              <a:t>NFC</a:t>
            </a:r>
            <a:r>
              <a:rPr lang="zh-CN" altLang="en-US" sz="2800" b="1" dirty="0">
                <a:latin typeface="宋体" panose="02010600030101010101" pitchFamily="2" charset="-122"/>
              </a:rPr>
              <a:t>支付的市场规模将超过</a:t>
            </a:r>
            <a:r>
              <a:rPr lang="en-US" altLang="zh-CN" sz="2800" b="1" dirty="0">
                <a:latin typeface="宋体" panose="02010600030101010101" pitchFamily="2" charset="-122"/>
              </a:rPr>
              <a:t>1800</a:t>
            </a:r>
            <a:r>
              <a:rPr lang="zh-CN" altLang="en-US" sz="2800" b="1" dirty="0">
                <a:latin typeface="宋体" panose="02010600030101010101" pitchFamily="2" charset="-122"/>
              </a:rPr>
              <a:t>亿美元</a:t>
            </a:r>
            <a:r>
              <a:rPr lang="zh-CN" altLang="en-US" sz="2800" b="1" dirty="0" smtClean="0">
                <a:latin typeface="宋体" panose="02010600030101010101" pitchFamily="2" charset="-122"/>
              </a:rPr>
              <a:t>；</a:t>
            </a:r>
            <a:endParaRPr lang="en-US" altLang="zh-CN" sz="2800" b="1" dirty="0">
              <a:latin typeface="宋体" panose="02010600030101010101" pitchFamily="2" charset="-122"/>
            </a:endParaRPr>
          </a:p>
        </p:txBody>
      </p:sp>
      <p:sp>
        <p:nvSpPr>
          <p:cNvPr id="27652" name="TextBox 4"/>
          <p:cNvSpPr txBox="1">
            <a:spLocks noChangeArrowheads="1"/>
          </p:cNvSpPr>
          <p:nvPr/>
        </p:nvSpPr>
        <p:spPr bwMode="auto">
          <a:xfrm>
            <a:off x="620713" y="333375"/>
            <a:ext cx="798353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en-US" altLang="zh-CN" sz="3800" b="1" dirty="0" smtClean="0">
                <a:solidFill>
                  <a:srgbClr val="990000"/>
                </a:solidFill>
                <a:ea typeface="黑体" panose="02010609060101010101" pitchFamily="49" charset="-122"/>
                <a:cs typeface="Arial" panose="020B0604020202020204" pitchFamily="34" charset="0"/>
              </a:rPr>
              <a:t>NFC</a:t>
            </a:r>
            <a:r>
              <a:rPr lang="zh-CN" altLang="en-US" sz="3800" b="1" dirty="0" smtClean="0">
                <a:solidFill>
                  <a:srgbClr val="990000"/>
                </a:solidFill>
                <a:ea typeface="黑体" panose="02010609060101010101" pitchFamily="49" charset="-122"/>
                <a:cs typeface="Arial" panose="020B0604020202020204" pitchFamily="34" charset="0"/>
              </a:rPr>
              <a:t>标准</a:t>
            </a:r>
            <a:endParaRPr lang="zh-CN" altLang="en-US" sz="3800" b="1" dirty="0">
              <a:solidFill>
                <a:srgbClr val="990000"/>
              </a:solidFill>
              <a:ea typeface="黑体" panose="02010609060101010101" pitchFamily="49" charset="-122"/>
              <a:cs typeface="Arial" panose="020B0604020202020204" pitchFamily="34" charset="0"/>
            </a:endParaRPr>
          </a:p>
        </p:txBody>
      </p:sp>
    </p:spTree>
    <p:extLst>
      <p:ext uri="{BB962C8B-B14F-4D97-AF65-F5344CB8AC3E}">
        <p14:creationId xmlns="" xmlns:p14="http://schemas.microsoft.com/office/powerpoint/2010/main" val="16401641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400">
                <a:solidFill>
                  <a:schemeClr val="bg1"/>
                </a:solidFill>
                <a:latin typeface="华文细黑" panose="02010600040101010101" pitchFamily="2" charset="-122"/>
                <a:ea typeface="华文细黑" panose="02010600040101010101" pitchFamily="2" charset="-122"/>
              </a:defRPr>
            </a:lvl1pPr>
            <a:lvl2pPr marL="742950" indent="-285750">
              <a:defRPr sz="1400">
                <a:solidFill>
                  <a:schemeClr val="bg1"/>
                </a:solidFill>
                <a:latin typeface="华文细黑" panose="02010600040101010101" pitchFamily="2" charset="-122"/>
                <a:ea typeface="华文细黑" panose="02010600040101010101" pitchFamily="2" charset="-122"/>
              </a:defRPr>
            </a:lvl2pPr>
            <a:lvl3pPr marL="1143000" indent="-228600">
              <a:defRPr sz="1400">
                <a:solidFill>
                  <a:schemeClr val="bg1"/>
                </a:solidFill>
                <a:latin typeface="华文细黑" panose="02010600040101010101" pitchFamily="2" charset="-122"/>
                <a:ea typeface="华文细黑" panose="02010600040101010101" pitchFamily="2" charset="-122"/>
              </a:defRPr>
            </a:lvl3pPr>
            <a:lvl4pPr marL="1600200" indent="-228600">
              <a:defRPr sz="1400">
                <a:solidFill>
                  <a:schemeClr val="bg1"/>
                </a:solidFill>
                <a:latin typeface="华文细黑" panose="02010600040101010101" pitchFamily="2" charset="-122"/>
                <a:ea typeface="华文细黑" panose="02010600040101010101" pitchFamily="2" charset="-122"/>
              </a:defRPr>
            </a:lvl4pPr>
            <a:lvl5pPr marL="2057400" indent="-228600">
              <a:defRPr sz="1400">
                <a:solidFill>
                  <a:schemeClr val="bg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sz="1400">
                <a:solidFill>
                  <a:schemeClr val="bg1"/>
                </a:solidFill>
                <a:latin typeface="华文细黑" panose="02010600040101010101" pitchFamily="2" charset="-122"/>
                <a:ea typeface="华文细黑" panose="02010600040101010101" pitchFamily="2" charset="-122"/>
              </a:defRPr>
            </a:lvl9pPr>
          </a:lstStyle>
          <a:p>
            <a:fld id="{B4526963-2E2D-4F2B-96B2-49A5BD917B8E}" type="datetime1">
              <a:rPr lang="zh-CN" altLang="en-US" smtClean="0">
                <a:ea typeface="宋体" panose="02010600030101010101" pitchFamily="2" charset="-122"/>
              </a:rPr>
              <a:pPr/>
              <a:t>2016/8/30</a:t>
            </a:fld>
            <a:endParaRPr lang="zh-CN" altLang="en-US" smtClean="0">
              <a:ea typeface="宋体" panose="02010600030101010101" pitchFamily="2" charset="-122"/>
            </a:endParaRPr>
          </a:p>
        </p:txBody>
      </p:sp>
      <p:sp>
        <p:nvSpPr>
          <p:cNvPr id="27651" name="TextBox 4"/>
          <p:cNvSpPr txBox="1">
            <a:spLocks noChangeArrowheads="1"/>
          </p:cNvSpPr>
          <p:nvPr/>
        </p:nvSpPr>
        <p:spPr bwMode="auto">
          <a:xfrm>
            <a:off x="468313" y="1341438"/>
            <a:ext cx="8423275" cy="5004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marL="0" indent="0" algn="just" eaLnBrk="1" hangingPunct="1">
              <a:buFont typeface="Wingdings 2" panose="05020102010507070707" pitchFamily="18" charset="2"/>
              <a:buNone/>
            </a:pPr>
            <a:r>
              <a:rPr lang="en-US" altLang="zh-CN" sz="2800" b="1" dirty="0" smtClean="0">
                <a:latin typeface="宋体" panose="02010600030101010101" pitchFamily="2" charset="-122"/>
              </a:rPr>
              <a:t>    NFC</a:t>
            </a:r>
            <a:r>
              <a:rPr lang="zh-CN" altLang="en-US" sz="2800" b="1" dirty="0">
                <a:latin typeface="宋体" panose="02010600030101010101" pitchFamily="2" charset="-122"/>
              </a:rPr>
              <a:t>技术正将手机转化为支付终端，改变着人们工作、生活和娱乐的方式，</a:t>
            </a:r>
            <a:r>
              <a:rPr lang="en-US" altLang="zh-CN" sz="2800" b="1" dirty="0">
                <a:latin typeface="宋体" panose="02010600030101010101" pitchFamily="2" charset="-122"/>
              </a:rPr>
              <a:t>Visa</a:t>
            </a:r>
            <a:r>
              <a:rPr lang="zh-CN" altLang="en-US" sz="2800" b="1" dirty="0">
                <a:latin typeface="宋体" panose="02010600030101010101" pitchFamily="2" charset="-122"/>
              </a:rPr>
              <a:t>已经实现</a:t>
            </a:r>
            <a:r>
              <a:rPr lang="zh-CN" altLang="en-US" sz="2800" b="1" dirty="0">
                <a:solidFill>
                  <a:srgbClr val="FF0000"/>
                </a:solidFill>
                <a:latin typeface="宋体" panose="02010600030101010101" pitchFamily="2" charset="-122"/>
              </a:rPr>
              <a:t>从</a:t>
            </a:r>
            <a:r>
              <a:rPr lang="en-US" altLang="zh-CN" sz="2800" b="1" dirty="0">
                <a:solidFill>
                  <a:srgbClr val="FF0000"/>
                </a:solidFill>
                <a:latin typeface="宋体" panose="02010600030101010101" pitchFamily="2" charset="-122"/>
              </a:rPr>
              <a:t>NFC</a:t>
            </a:r>
            <a:r>
              <a:rPr lang="zh-CN" altLang="en-US" sz="2800" b="1" dirty="0">
                <a:solidFill>
                  <a:srgbClr val="FF0000"/>
                </a:solidFill>
                <a:latin typeface="宋体" panose="02010600030101010101" pitchFamily="2" charset="-122"/>
              </a:rPr>
              <a:t>试点向实际商用的转化</a:t>
            </a:r>
            <a:r>
              <a:rPr lang="zh-CN" altLang="en-US" sz="2800" b="1" dirty="0">
                <a:latin typeface="宋体" panose="02010600030101010101" pitchFamily="2" charset="-122"/>
              </a:rPr>
              <a:t>：</a:t>
            </a:r>
            <a:endParaRPr lang="en-US" altLang="zh-CN" sz="2800" b="1" dirty="0">
              <a:latin typeface="宋体" panose="02010600030101010101" pitchFamily="2" charset="-122"/>
            </a:endParaRPr>
          </a:p>
          <a:p>
            <a:pPr marL="0" indent="0" algn="just" eaLnBrk="1" hangingPunct="1">
              <a:buFont typeface="Wingdings 2" panose="05020102010507070707" pitchFamily="18" charset="2"/>
              <a:buNone/>
            </a:pPr>
            <a:r>
              <a:rPr lang="en-US" altLang="zh-CN" sz="2800" b="1" dirty="0">
                <a:latin typeface="宋体" panose="02010600030101010101" pitchFamily="2" charset="-122"/>
              </a:rPr>
              <a:t>    Visa</a:t>
            </a:r>
            <a:r>
              <a:rPr lang="zh-CN" altLang="en-US" sz="2800" b="1" dirty="0">
                <a:latin typeface="宋体" panose="02010600030101010101" pitchFamily="2" charset="-122"/>
              </a:rPr>
              <a:t>目前已经在包括澳大利亚、加拿大、捷克、巴西、法国、中国香港、意大利、马来西亚、波兰、新加坡、西班牙、斯洛伐克、瑞士、土耳其、英国、美国在内的多个国家和地区启动</a:t>
            </a:r>
            <a:r>
              <a:rPr lang="en-US" altLang="zh-CN" sz="2800" b="1" dirty="0">
                <a:latin typeface="宋体" panose="02010600030101010101" pitchFamily="2" charset="-122"/>
              </a:rPr>
              <a:t>NFC</a:t>
            </a:r>
            <a:r>
              <a:rPr lang="zh-CN" altLang="en-US" sz="2800" b="1" dirty="0">
                <a:latin typeface="宋体" panose="02010600030101010101" pitchFamily="2" charset="-122"/>
              </a:rPr>
              <a:t>移动支付服务项目；</a:t>
            </a:r>
            <a:endParaRPr lang="en-US" altLang="zh-CN" sz="2800" b="1" dirty="0">
              <a:latin typeface="宋体" panose="02010600030101010101" pitchFamily="2" charset="-122"/>
            </a:endParaRPr>
          </a:p>
          <a:p>
            <a:pPr marL="0" indent="0" algn="just" eaLnBrk="1" hangingPunct="1">
              <a:buFont typeface="Wingdings 2" panose="05020102010507070707" pitchFamily="18" charset="2"/>
              <a:buNone/>
            </a:pPr>
            <a:r>
              <a:rPr lang="en-US" altLang="zh-CN" sz="2800" b="1" dirty="0">
                <a:latin typeface="宋体" panose="02010600030101010101" pitchFamily="2" charset="-122"/>
              </a:rPr>
              <a:t>    </a:t>
            </a:r>
            <a:r>
              <a:rPr lang="zh-CN" altLang="en-US" sz="2800" b="1" dirty="0">
                <a:solidFill>
                  <a:srgbClr val="FF0000"/>
                </a:solidFill>
              </a:rPr>
              <a:t>万事达</a:t>
            </a:r>
            <a:r>
              <a:rPr lang="zh-CN" altLang="en-US" sz="2800" b="1" dirty="0"/>
              <a:t>和德国电信宣布，双方将携手在欧洲推出移动支付，首先在波兰推出</a:t>
            </a:r>
            <a:r>
              <a:rPr lang="en-US" altLang="zh-CN" sz="2800" b="1" dirty="0"/>
              <a:t>NFC</a:t>
            </a:r>
            <a:r>
              <a:rPr lang="zh-CN" altLang="en-US" sz="2800" b="1" dirty="0"/>
              <a:t>钱包解决方案，之后推广到</a:t>
            </a:r>
            <a:r>
              <a:rPr lang="zh-CN" altLang="en-US" sz="2800" b="1" dirty="0" smtClean="0"/>
              <a:t>德国</a:t>
            </a:r>
            <a:endParaRPr lang="en-US" altLang="zh-CN" sz="2800" b="1" dirty="0">
              <a:latin typeface="宋体" panose="02010600030101010101" pitchFamily="2" charset="-122"/>
            </a:endParaRPr>
          </a:p>
        </p:txBody>
      </p:sp>
      <p:sp>
        <p:nvSpPr>
          <p:cNvPr id="27652" name="TextBox 4"/>
          <p:cNvSpPr txBox="1">
            <a:spLocks noChangeArrowheads="1"/>
          </p:cNvSpPr>
          <p:nvPr/>
        </p:nvSpPr>
        <p:spPr bwMode="auto">
          <a:xfrm>
            <a:off x="620713" y="333375"/>
            <a:ext cx="7983537"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0"/>
              </a:spcBef>
              <a:buFontTx/>
              <a:buNone/>
            </a:pPr>
            <a:r>
              <a:rPr lang="en-US" altLang="zh-CN" sz="3800" b="1" dirty="0" smtClean="0">
                <a:solidFill>
                  <a:srgbClr val="990000"/>
                </a:solidFill>
                <a:ea typeface="黑体" panose="02010609060101010101" pitchFamily="49" charset="-122"/>
                <a:cs typeface="Arial" panose="020B0604020202020204" pitchFamily="34" charset="0"/>
              </a:rPr>
              <a:t>NFC</a:t>
            </a:r>
            <a:r>
              <a:rPr lang="zh-CN" altLang="en-US" sz="3800" b="1" dirty="0" smtClean="0">
                <a:solidFill>
                  <a:srgbClr val="990000"/>
                </a:solidFill>
                <a:ea typeface="黑体" panose="02010609060101010101" pitchFamily="49" charset="-122"/>
                <a:cs typeface="Arial" panose="020B0604020202020204" pitchFamily="34" charset="0"/>
              </a:rPr>
              <a:t>技术应用</a:t>
            </a:r>
            <a:endParaRPr lang="en-US" altLang="zh-CN" sz="3800" b="1" dirty="0" smtClean="0">
              <a:solidFill>
                <a:srgbClr val="990000"/>
              </a:solidFill>
              <a:ea typeface="黑体" panose="02010609060101010101" pitchFamily="49" charset="-122"/>
              <a:cs typeface="Arial" panose="020B0604020202020204" pitchFamily="34" charset="0"/>
            </a:endParaRPr>
          </a:p>
        </p:txBody>
      </p:sp>
    </p:spTree>
    <p:extLst>
      <p:ext uri="{BB962C8B-B14F-4D97-AF65-F5344CB8AC3E}">
        <p14:creationId xmlns="" xmlns:p14="http://schemas.microsoft.com/office/powerpoint/2010/main" val="805701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479E36C3-2A89-46D6-801E-B77B1EE8B184}"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10445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7813" y="1844675"/>
            <a:ext cx="5991225" cy="36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104452"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应用案例</a:t>
            </a:r>
            <a:endParaRPr lang="en-US" altLang="zh-CN" sz="3800" b="1">
              <a:solidFill>
                <a:srgbClr val="990000"/>
              </a:solidFill>
              <a:ea typeface="黑体" panose="02010609060101010101" pitchFamily="49" charset="-122"/>
              <a:cs typeface="Arial" panose="020B0604020202020204" pitchFamily="34" charset="0"/>
            </a:endParaRPr>
          </a:p>
        </p:txBody>
      </p:sp>
      <p:sp>
        <p:nvSpPr>
          <p:cNvPr id="104453" name="TextBox 4"/>
          <p:cNvSpPr txBox="1">
            <a:spLocks noChangeArrowheads="1"/>
          </p:cNvSpPr>
          <p:nvPr/>
        </p:nvSpPr>
        <p:spPr bwMode="auto">
          <a:xfrm>
            <a:off x="2627313" y="1125538"/>
            <a:ext cx="34686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a:latin typeface="华文细黑" panose="02010600040101010101" pitchFamily="2" charset="-122"/>
                <a:ea typeface="华文细黑" panose="02010600040101010101" pitchFamily="2" charset="-122"/>
              </a:rPr>
              <a:t>法国巴黎地铁系统</a:t>
            </a:r>
          </a:p>
        </p:txBody>
      </p:sp>
      <p:sp>
        <p:nvSpPr>
          <p:cNvPr id="104454"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A9F4E3CB-0A09-4491-9C04-5728F5FAC01A}"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65</a:t>
            </a:fld>
            <a:endParaRPr lang="en-GB" altLang="zh-CN" sz="1400">
              <a:solidFill>
                <a:schemeClr val="bg1"/>
              </a:solidFill>
              <a:latin typeface="华文细黑" panose="0201060004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7F31E0E8-E225-44F8-91FE-51B23D3199A1}"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05475"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现有技术方案五：二维码</a:t>
            </a:r>
            <a:endParaRPr lang="en-US" altLang="zh-CN" sz="3800" b="1">
              <a:solidFill>
                <a:srgbClr val="990000"/>
              </a:solidFill>
              <a:ea typeface="黑体" panose="02010609060101010101" pitchFamily="49" charset="-122"/>
              <a:cs typeface="Arial" panose="020B0604020202020204" pitchFamily="34" charset="0"/>
            </a:endParaRPr>
          </a:p>
        </p:txBody>
      </p:sp>
      <p:sp>
        <p:nvSpPr>
          <p:cNvPr id="105476"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86F1DDEF-1D6E-4DB4-9F15-ED5785BCFA51}"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66</a:t>
            </a:fld>
            <a:endParaRPr lang="en-GB" altLang="zh-CN" sz="1400">
              <a:solidFill>
                <a:schemeClr val="bg1"/>
              </a:solidFill>
              <a:latin typeface="华文细黑" panose="02010600040101010101" pitchFamily="2" charset="-122"/>
              <a:ea typeface="宋体" panose="02010600030101010101" pitchFamily="2" charset="-122"/>
            </a:endParaRPr>
          </a:p>
        </p:txBody>
      </p:sp>
      <p:sp>
        <p:nvSpPr>
          <p:cNvPr id="105477" name="AutoShape 2"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5478" name="AutoShape 4"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5479" name="AutoShape 6"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pic>
        <p:nvPicPr>
          <p:cNvPr id="133127" name="Picture 7"/>
          <p:cNvPicPr>
            <a:picLocks noChangeAspect="1" noChangeArrowheads="1"/>
          </p:cNvPicPr>
          <p:nvPr/>
        </p:nvPicPr>
        <p:blipFill>
          <a:blip r:embed="rId3" cstate="print"/>
          <a:srcRect/>
          <a:stretch>
            <a:fillRect/>
          </a:stretch>
        </p:blipFill>
        <p:spPr bwMode="auto">
          <a:xfrm>
            <a:off x="4714875" y="1428750"/>
            <a:ext cx="4429125" cy="33305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10" name="矩形 9"/>
          <p:cNvSpPr/>
          <p:nvPr/>
        </p:nvSpPr>
        <p:spPr>
          <a:xfrm>
            <a:off x="0" y="1441450"/>
            <a:ext cx="4572000" cy="34163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defRPr/>
            </a:pPr>
            <a:r>
              <a:rPr lang="zh-CN" altLang="en-US" sz="2400" b="1" dirty="0">
                <a:hlinkClick r:id="rId4"/>
              </a:rPr>
              <a:t>二维码</a:t>
            </a:r>
            <a:r>
              <a:rPr lang="zh-CN" altLang="en-US" sz="2400" b="1" dirty="0"/>
              <a:t>支付</a:t>
            </a:r>
            <a:r>
              <a:rPr lang="zh-CN" altLang="en-US" sz="2400" dirty="0"/>
              <a:t>是一种基于账户体系搭起来的新一代无线支付方案。在该支付方案下，商家可把账号、商品价格等交易信息汇编成一个二维码，并印刷在各种报纸、杂志、</a:t>
            </a:r>
            <a:r>
              <a:rPr lang="zh-CN" altLang="en-US" sz="2400" u="sng" dirty="0">
                <a:hlinkClick r:id="rId5"/>
              </a:rPr>
              <a:t>广告</a:t>
            </a:r>
            <a:r>
              <a:rPr lang="zh-CN" altLang="en-US" sz="2400" dirty="0"/>
              <a:t>、图书等载体上发布。</a:t>
            </a:r>
            <a:endParaRPr lang="zh-CN" altLang="en-US" sz="2400" dirty="0">
              <a:solidFill>
                <a:schemeClr val="tx1"/>
              </a:solidFill>
              <a:latin typeface="+mn-ea"/>
            </a:endParaRPr>
          </a:p>
        </p:txBody>
      </p:sp>
      <p:sp>
        <p:nvSpPr>
          <p:cNvPr id="105482" name="Rectangle 3"/>
          <p:cNvSpPr>
            <a:spLocks noChangeArrowheads="1"/>
          </p:cNvSpPr>
          <p:nvPr/>
        </p:nvSpPr>
        <p:spPr bwMode="auto">
          <a:xfrm>
            <a:off x="0" y="5538788"/>
            <a:ext cx="9144000" cy="860425"/>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800" b="1">
                <a:solidFill>
                  <a:schemeClr val="bg1"/>
                </a:solidFill>
                <a:latin typeface="FrutigerNext LT Regular" pitchFamily="34" charset="0"/>
                <a:ea typeface="华文细黑" panose="02010600040101010101" pitchFamily="2" charset="-122"/>
              </a:rPr>
              <a:t> 二维码支付特点：</a:t>
            </a:r>
            <a:endParaRPr lang="en-US" altLang="zh-CN" sz="1800" b="1">
              <a:solidFill>
                <a:schemeClr val="bg1"/>
              </a:solidFill>
              <a:latin typeface="FrutigerNext LT Regular" pitchFamily="34" charset="0"/>
              <a:ea typeface="华文细黑" panose="02010600040101010101" pitchFamily="2" charset="-122"/>
            </a:endParaRPr>
          </a:p>
          <a:p>
            <a:pPr>
              <a:lnSpc>
                <a:spcPct val="150000"/>
              </a:lnSpc>
              <a:spcBef>
                <a:spcPct val="0"/>
              </a:spcBef>
              <a:buFontTx/>
              <a:buNone/>
            </a:pPr>
            <a:r>
              <a:rPr lang="zh-CN" altLang="en-US" sz="1800" b="1">
                <a:solidFill>
                  <a:schemeClr val="bg1"/>
                </a:solidFill>
                <a:latin typeface="FrutigerNext LT Regular" pitchFamily="34" charset="0"/>
                <a:ea typeface="华文细黑" panose="02010600040101010101" pitchFamily="2" charset="-122"/>
              </a:rPr>
              <a:t>一、技术成熟         二、使用简单</a:t>
            </a:r>
            <a:r>
              <a:rPr lang="en-US" altLang="zh-CN" sz="1800" b="1">
                <a:solidFill>
                  <a:schemeClr val="bg1"/>
                </a:solidFill>
                <a:latin typeface="FrutigerNext LT Regular" pitchFamily="34" charset="0"/>
                <a:ea typeface="华文细黑" panose="02010600040101010101" pitchFamily="2" charset="-122"/>
              </a:rPr>
              <a:t>         </a:t>
            </a:r>
            <a:r>
              <a:rPr lang="zh-CN" altLang="en-US" sz="1800" b="1">
                <a:solidFill>
                  <a:schemeClr val="bg1"/>
                </a:solidFill>
                <a:latin typeface="FrutigerNext LT Regular" pitchFamily="34" charset="0"/>
                <a:ea typeface="华文细黑" panose="02010600040101010101" pitchFamily="2" charset="-122"/>
              </a:rPr>
              <a:t>三、支付便捷</a:t>
            </a:r>
            <a:r>
              <a:rPr lang="en-US" altLang="zh-CN" sz="1800" b="1">
                <a:solidFill>
                  <a:schemeClr val="bg1"/>
                </a:solidFill>
                <a:latin typeface="FrutigerNext LT Regular" pitchFamily="34" charset="0"/>
                <a:ea typeface="华文细黑" panose="02010600040101010101" pitchFamily="2" charset="-122"/>
              </a:rPr>
              <a:t>         </a:t>
            </a:r>
            <a:r>
              <a:rPr lang="zh-CN" altLang="en-US" sz="1800" b="1">
                <a:solidFill>
                  <a:schemeClr val="bg1"/>
                </a:solidFill>
                <a:latin typeface="FrutigerNext LT Regular" pitchFamily="34" charset="0"/>
                <a:ea typeface="华文细黑" panose="02010600040101010101" pitchFamily="2" charset="-122"/>
              </a:rPr>
              <a:t>四、成本较低</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CCE15E37-3336-453D-A44D-0F748123F1E7}"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07523"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现有技术方案五：二维码</a:t>
            </a:r>
            <a:endParaRPr lang="en-US" altLang="zh-CN" sz="3800" b="1">
              <a:solidFill>
                <a:srgbClr val="990000"/>
              </a:solidFill>
              <a:ea typeface="黑体" panose="02010609060101010101" pitchFamily="49" charset="-122"/>
              <a:cs typeface="Arial" panose="020B0604020202020204" pitchFamily="34" charset="0"/>
            </a:endParaRPr>
          </a:p>
        </p:txBody>
      </p:sp>
      <p:sp>
        <p:nvSpPr>
          <p:cNvPr id="107524"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D31E7AF5-4FCD-403B-9CDD-B6D422FB4DCF}"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67</a:t>
            </a:fld>
            <a:endParaRPr lang="en-GB" altLang="zh-CN" sz="1400">
              <a:solidFill>
                <a:schemeClr val="bg1"/>
              </a:solidFill>
              <a:latin typeface="华文细黑" panose="02010600040101010101" pitchFamily="2" charset="-122"/>
              <a:ea typeface="宋体" panose="02010600030101010101" pitchFamily="2" charset="-122"/>
            </a:endParaRPr>
          </a:p>
        </p:txBody>
      </p:sp>
      <p:sp>
        <p:nvSpPr>
          <p:cNvPr id="107525" name="AutoShape 2"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7526" name="AutoShape 4"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7527" name="AutoShape 6"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7528" name="Rectangle 3"/>
          <p:cNvSpPr>
            <a:spLocks noChangeArrowheads="1"/>
          </p:cNvSpPr>
          <p:nvPr/>
        </p:nvSpPr>
        <p:spPr bwMode="auto">
          <a:xfrm>
            <a:off x="0" y="5538788"/>
            <a:ext cx="9144000" cy="860425"/>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800">
                <a:solidFill>
                  <a:schemeClr val="bg1"/>
                </a:solidFill>
                <a:latin typeface="华文细黑" panose="02010600040101010101" pitchFamily="2" charset="-122"/>
                <a:ea typeface="华文细黑" panose="02010600040101010101" pitchFamily="2" charset="-122"/>
              </a:rPr>
              <a:t>二维码支付产业链包括二维码支付平台，智能终端厂商，二维码扫描识读设备厂商、二维码解码芯片厂商以及其他软件供应商、二维码营销商</a:t>
            </a:r>
            <a:endParaRPr lang="zh-CN" altLang="en-US" sz="1800" b="1">
              <a:solidFill>
                <a:schemeClr val="bg1"/>
              </a:solidFill>
              <a:latin typeface="FrutigerNext LT Regular" pitchFamily="34" charset="0"/>
              <a:ea typeface="华文细黑" panose="02010600040101010101" pitchFamily="2" charset="-122"/>
            </a:endParaRPr>
          </a:p>
        </p:txBody>
      </p:sp>
      <p:pic>
        <p:nvPicPr>
          <p:cNvPr id="12" name="Picture 3"/>
          <p:cNvPicPr>
            <a:picLocks noChangeAspect="1" noChangeArrowheads="1"/>
          </p:cNvPicPr>
          <p:nvPr/>
        </p:nvPicPr>
        <p:blipFill>
          <a:blip r:embed="rId3" cstate="print"/>
          <a:srcRect/>
          <a:stretch>
            <a:fillRect/>
          </a:stretch>
        </p:blipFill>
        <p:spPr bwMode="auto">
          <a:xfrm>
            <a:off x="642938" y="1000125"/>
            <a:ext cx="8032750" cy="442912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F69B7ACB-0B2D-4D5F-8B91-57B402EA9240}"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09571"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应用案例</a:t>
            </a:r>
            <a:endParaRPr lang="en-US" altLang="zh-CN" sz="3800" b="1">
              <a:solidFill>
                <a:srgbClr val="990000"/>
              </a:solidFill>
              <a:ea typeface="黑体" panose="02010609060101010101" pitchFamily="49" charset="-122"/>
              <a:cs typeface="Arial" panose="020B0604020202020204" pitchFamily="34" charset="0"/>
            </a:endParaRPr>
          </a:p>
        </p:txBody>
      </p:sp>
      <p:sp>
        <p:nvSpPr>
          <p:cNvPr id="109572" name="TextBox 4"/>
          <p:cNvSpPr txBox="1">
            <a:spLocks noChangeArrowheads="1"/>
          </p:cNvSpPr>
          <p:nvPr/>
        </p:nvSpPr>
        <p:spPr bwMode="auto">
          <a:xfrm>
            <a:off x="3192463" y="1125538"/>
            <a:ext cx="22367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a:latin typeface="华文细黑" panose="02010600040101010101" pitchFamily="2" charset="-122"/>
                <a:ea typeface="华文细黑" panose="02010600040101010101" pitchFamily="2" charset="-122"/>
              </a:rPr>
              <a:t>支付宝系统</a:t>
            </a:r>
          </a:p>
        </p:txBody>
      </p:sp>
      <p:sp>
        <p:nvSpPr>
          <p:cNvPr id="109573"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4D65467D-5547-4183-985D-AA5B86277874}"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68</a:t>
            </a:fld>
            <a:endParaRPr lang="en-GB" altLang="zh-CN" sz="1400">
              <a:solidFill>
                <a:schemeClr val="bg1"/>
              </a:solidFill>
              <a:latin typeface="华文细黑" panose="02010600040101010101" pitchFamily="2" charset="-122"/>
              <a:ea typeface="宋体" panose="02010600030101010101" pitchFamily="2" charset="-122"/>
            </a:endParaRPr>
          </a:p>
        </p:txBody>
      </p:sp>
      <p:pic>
        <p:nvPicPr>
          <p:cNvPr id="169986" name="Picture 2"/>
          <p:cNvPicPr>
            <a:picLocks noChangeAspect="1" noChangeArrowheads="1"/>
          </p:cNvPicPr>
          <p:nvPr/>
        </p:nvPicPr>
        <p:blipFill>
          <a:blip r:embed="rId2" cstate="print"/>
          <a:srcRect/>
          <a:stretch>
            <a:fillRect/>
          </a:stretch>
        </p:blipFill>
        <p:spPr bwMode="auto">
          <a:xfrm>
            <a:off x="785813" y="1928813"/>
            <a:ext cx="7410450" cy="408622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27C71500-E0E0-4DE2-960C-63ED722B29B1}"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pic>
        <p:nvPicPr>
          <p:cNvPr id="134146" name="Picture 2"/>
          <p:cNvPicPr>
            <a:picLocks noChangeAspect="1" noChangeArrowheads="1"/>
          </p:cNvPicPr>
          <p:nvPr/>
        </p:nvPicPr>
        <p:blipFill>
          <a:blip r:embed="rId2" cstate="print"/>
          <a:srcRect/>
          <a:stretch>
            <a:fillRect/>
          </a:stretch>
        </p:blipFill>
        <p:spPr bwMode="auto">
          <a:xfrm>
            <a:off x="1230313" y="1792288"/>
            <a:ext cx="6413500" cy="4589462"/>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110596"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应用案例</a:t>
            </a:r>
            <a:endParaRPr lang="en-US" altLang="zh-CN" sz="3800" b="1">
              <a:solidFill>
                <a:srgbClr val="990000"/>
              </a:solidFill>
              <a:ea typeface="黑体" panose="02010609060101010101" pitchFamily="49" charset="-122"/>
              <a:cs typeface="Arial" panose="020B0604020202020204" pitchFamily="34" charset="0"/>
            </a:endParaRPr>
          </a:p>
        </p:txBody>
      </p:sp>
      <p:sp>
        <p:nvSpPr>
          <p:cNvPr id="110597" name="TextBox 4"/>
          <p:cNvSpPr txBox="1">
            <a:spLocks noChangeArrowheads="1"/>
          </p:cNvSpPr>
          <p:nvPr/>
        </p:nvSpPr>
        <p:spPr bwMode="auto">
          <a:xfrm>
            <a:off x="3214688" y="1143000"/>
            <a:ext cx="264636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a:latin typeface="华文细黑" panose="02010600040101010101" pitchFamily="2" charset="-122"/>
                <a:ea typeface="华文细黑" panose="02010600040101010101" pitchFamily="2" charset="-122"/>
              </a:rPr>
              <a:t>景区门票系统</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24"/>
          <p:cNvSpPr>
            <a:spLocks noChangeArrowheads="1"/>
          </p:cNvSpPr>
          <p:nvPr/>
        </p:nvSpPr>
        <p:spPr bwMode="auto">
          <a:xfrm>
            <a:off x="-36512" y="3440907"/>
            <a:ext cx="5329238" cy="2559844"/>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0243" name="矩形 15"/>
          <p:cNvSpPr>
            <a:spLocks noChangeArrowheads="1"/>
          </p:cNvSpPr>
          <p:nvPr/>
        </p:nvSpPr>
        <p:spPr bwMode="auto">
          <a:xfrm>
            <a:off x="-3572" y="1740694"/>
            <a:ext cx="5325666" cy="1710929"/>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0244" name="Freeform 77"/>
          <p:cNvSpPr>
            <a:spLocks noEditPoints="1" noChangeArrowheads="1"/>
          </p:cNvSpPr>
          <p:nvPr/>
        </p:nvSpPr>
        <p:spPr bwMode="auto">
          <a:xfrm>
            <a:off x="732235" y="1994297"/>
            <a:ext cx="1185863" cy="1146572"/>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68"/>
              <a:gd name="T127" fmla="*/ 0 h 258"/>
              <a:gd name="T128" fmla="*/ 268 w 268"/>
              <a:gd name="T129" fmla="*/ 258 h 25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grpSp>
        <p:nvGrpSpPr>
          <p:cNvPr id="10245" name="组合 19"/>
          <p:cNvGrpSpPr>
            <a:grpSpLocks/>
          </p:cNvGrpSpPr>
          <p:nvPr/>
        </p:nvGrpSpPr>
        <p:grpSpPr bwMode="auto">
          <a:xfrm>
            <a:off x="2765823" y="2050257"/>
            <a:ext cx="964406" cy="1059656"/>
            <a:chOff x="0" y="0"/>
            <a:chExt cx="447675" cy="492125"/>
          </a:xfrm>
        </p:grpSpPr>
        <p:sp>
          <p:nvSpPr>
            <p:cNvPr id="10246" name="Oval 116"/>
            <p:cNvSpPr>
              <a:spLocks noChangeArrowheads="1"/>
            </p:cNvSpPr>
            <p:nvPr/>
          </p:nvSpPr>
          <p:spPr bwMode="auto">
            <a:xfrm>
              <a:off x="53975" y="0"/>
              <a:ext cx="106363" cy="10636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sp>
          <p:nvSpPr>
            <p:cNvPr id="10247" name="Oval 117"/>
            <p:cNvSpPr>
              <a:spLocks noChangeArrowheads="1"/>
            </p:cNvSpPr>
            <p:nvPr/>
          </p:nvSpPr>
          <p:spPr bwMode="auto">
            <a:xfrm>
              <a:off x="228600" y="0"/>
              <a:ext cx="104775" cy="10636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sp>
          <p:nvSpPr>
            <p:cNvPr id="10248" name="Freeform 118"/>
            <p:cNvSpPr>
              <a:spLocks noChangeArrowheads="1"/>
            </p:cNvSpPr>
            <p:nvPr/>
          </p:nvSpPr>
          <p:spPr bwMode="auto">
            <a:xfrm>
              <a:off x="314325" y="425450"/>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 name="T14" fmla="*/ 0 60000 65536"/>
                <a:gd name="T15" fmla="*/ 0 60000 65536"/>
                <a:gd name="T16" fmla="*/ 0 60000 65536"/>
                <a:gd name="T17" fmla="*/ 0 60000 65536"/>
                <a:gd name="T18" fmla="*/ 0 60000 65536"/>
                <a:gd name="T19" fmla="*/ 0 60000 65536"/>
                <a:gd name="T20" fmla="*/ 0 60000 65536"/>
                <a:gd name="T21" fmla="*/ 0 w 26"/>
                <a:gd name="T22" fmla="*/ 0 h 31"/>
                <a:gd name="T23" fmla="*/ 26 w 26"/>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sp>
          <p:nvSpPr>
            <p:cNvPr id="10249" name="Freeform 119"/>
            <p:cNvSpPr>
              <a:spLocks noEditPoints="1" noChangeArrowheads="1"/>
            </p:cNvSpPr>
            <p:nvPr/>
          </p:nvSpPr>
          <p:spPr bwMode="auto">
            <a:xfrm>
              <a:off x="0" y="103187"/>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9"/>
                <a:gd name="T160" fmla="*/ 0 h 182"/>
                <a:gd name="T161" fmla="*/ 209 w 209"/>
                <a:gd name="T162" fmla="*/ 182 h 1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sz="1050">
                <a:solidFill>
                  <a:srgbClr val="000000"/>
                </a:solidFill>
                <a:latin typeface="Calibri" panose="020F0502020204030204" pitchFamily="34" charset="0"/>
                <a:sym typeface="宋体" panose="02010600030101010101" pitchFamily="2" charset="-122"/>
              </a:endParaRPr>
            </a:p>
          </p:txBody>
        </p:sp>
      </p:grpSp>
      <p:grpSp>
        <p:nvGrpSpPr>
          <p:cNvPr id="10250" name="组合 25"/>
          <p:cNvGrpSpPr>
            <a:grpSpLocks/>
          </p:cNvGrpSpPr>
          <p:nvPr/>
        </p:nvGrpSpPr>
        <p:grpSpPr bwMode="auto">
          <a:xfrm>
            <a:off x="-3573" y="476672"/>
            <a:ext cx="4425554" cy="709555"/>
            <a:chOff x="0" y="85728"/>
            <a:chExt cx="5899700" cy="946789"/>
          </a:xfrm>
        </p:grpSpPr>
        <p:grpSp>
          <p:nvGrpSpPr>
            <p:cNvPr id="10251" name="组合 26"/>
            <p:cNvGrpSpPr>
              <a:grpSpLocks/>
            </p:cNvGrpSpPr>
            <p:nvPr/>
          </p:nvGrpSpPr>
          <p:grpSpPr bwMode="auto">
            <a:xfrm>
              <a:off x="0" y="85728"/>
              <a:ext cx="5888396" cy="814388"/>
              <a:chOff x="0" y="85728"/>
              <a:chExt cx="5888396" cy="814388"/>
            </a:xfrm>
          </p:grpSpPr>
          <p:sp>
            <p:nvSpPr>
              <p:cNvPr id="10252" name="文本框 28"/>
              <p:cNvSpPr>
                <a:spLocks noChangeArrowheads="1"/>
              </p:cNvSpPr>
              <p:nvPr/>
            </p:nvSpPr>
            <p:spPr bwMode="auto">
              <a:xfrm>
                <a:off x="1044935" y="214013"/>
                <a:ext cx="4843461" cy="662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625" b="1" dirty="0">
                    <a:solidFill>
                      <a:srgbClr val="2E75B5"/>
                    </a:solidFill>
                    <a:latin typeface="Segoe UI Emoji" pitchFamily="2" charset="0"/>
                    <a:sym typeface="Segoe UI Black" pitchFamily="2" charset="0"/>
                  </a:rPr>
                  <a:t>“我”的特点</a:t>
                </a:r>
              </a:p>
            </p:txBody>
          </p:sp>
          <p:grpSp>
            <p:nvGrpSpPr>
              <p:cNvPr id="10253" name="组合 29"/>
              <p:cNvGrpSpPr>
                <a:grpSpLocks/>
              </p:cNvGrpSpPr>
              <p:nvPr/>
            </p:nvGrpSpPr>
            <p:grpSpPr bwMode="auto">
              <a:xfrm>
                <a:off x="0" y="85728"/>
                <a:ext cx="981293" cy="814388"/>
                <a:chOff x="0" y="85723"/>
                <a:chExt cx="981293" cy="814388"/>
              </a:xfrm>
            </p:grpSpPr>
            <p:sp>
              <p:nvSpPr>
                <p:cNvPr id="10254" name="矩形 30"/>
                <p:cNvSpPr>
                  <a:spLocks noChangeArrowheads="1"/>
                </p:cNvSpPr>
                <p:nvPr/>
              </p:nvSpPr>
              <p:spPr bwMode="auto">
                <a:xfrm>
                  <a:off x="823918" y="85723"/>
                  <a:ext cx="157375" cy="814388"/>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0256" name="矩形 32"/>
                <p:cNvSpPr>
                  <a:spLocks noChangeArrowheads="1"/>
                </p:cNvSpPr>
                <p:nvPr/>
              </p:nvSpPr>
              <p:spPr bwMode="auto">
                <a:xfrm>
                  <a:off x="0" y="85724"/>
                  <a:ext cx="704852" cy="814387"/>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10260" name="文本框 27"/>
            <p:cNvSpPr>
              <a:spLocks noChangeArrowheads="1"/>
            </p:cNvSpPr>
            <p:nvPr/>
          </p:nvSpPr>
          <p:spPr bwMode="auto">
            <a:xfrm>
              <a:off x="1047752" y="555103"/>
              <a:ext cx="4851948" cy="477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
        <p:nvSpPr>
          <p:cNvPr id="10261" name="直接连接符 36"/>
          <p:cNvSpPr>
            <a:spLocks noChangeShapeType="1"/>
          </p:cNvSpPr>
          <p:nvPr/>
        </p:nvSpPr>
        <p:spPr bwMode="auto">
          <a:xfrm flipV="1">
            <a:off x="-3572" y="1862138"/>
            <a:ext cx="5700713" cy="8335"/>
          </a:xfrm>
          <a:prstGeom prst="line">
            <a:avLst/>
          </a:prstGeom>
          <a:noFill/>
          <a:ln w="19050" cap="flat" cmpd="sng">
            <a:solidFill>
              <a:schemeClr val="bg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050"/>
          </a:p>
        </p:txBody>
      </p:sp>
      <p:sp>
        <p:nvSpPr>
          <p:cNvPr id="10262" name="直接连接符 56"/>
          <p:cNvSpPr>
            <a:spLocks noChangeShapeType="1"/>
          </p:cNvSpPr>
          <p:nvPr/>
        </p:nvSpPr>
        <p:spPr bwMode="auto">
          <a:xfrm flipV="1">
            <a:off x="0" y="3305175"/>
            <a:ext cx="5700713" cy="8335"/>
          </a:xfrm>
          <a:prstGeom prst="line">
            <a:avLst/>
          </a:prstGeom>
          <a:noFill/>
          <a:ln w="19050" cap="flat" cmpd="sng">
            <a:solidFill>
              <a:schemeClr val="bg1"/>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050"/>
          </a:p>
        </p:txBody>
      </p:sp>
      <p:pic>
        <p:nvPicPr>
          <p:cNvPr id="10263" name="图片 48"/>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27984" y="857250"/>
            <a:ext cx="4682728" cy="5143500"/>
          </a:xfrm>
          <a:custGeom>
            <a:avLst/>
            <a:gdLst>
              <a:gd name="T0" fmla="*/ 515974 w 6243289"/>
              <a:gd name="T1" fmla="*/ 0 h 6858000"/>
              <a:gd name="T2" fmla="*/ 6243289 w 6243289"/>
              <a:gd name="T3" fmla="*/ 0 h 6858000"/>
              <a:gd name="T4" fmla="*/ 6243289 w 6243289"/>
              <a:gd name="T5" fmla="*/ 6858000 h 6858000"/>
              <a:gd name="T6" fmla="*/ 521521 w 6243289"/>
              <a:gd name="T7" fmla="*/ 6858000 h 6858000"/>
              <a:gd name="T8" fmla="*/ 521521 w 6243289"/>
              <a:gd name="T9" fmla="*/ 3911599 h 6858000"/>
              <a:gd name="T10" fmla="*/ 520376 w 6243289"/>
              <a:gd name="T11" fmla="*/ 3911599 h 6858000"/>
              <a:gd name="T12" fmla="*/ 0 w 6243289"/>
              <a:gd name="T13" fmla="*/ 3429001 h 6858000"/>
              <a:gd name="T14" fmla="*/ 0 w 6243289"/>
              <a:gd name="T15" fmla="*/ 3428998 h 6858000"/>
              <a:gd name="T16" fmla="*/ 520378 w 6243289"/>
              <a:gd name="T17" fmla="*/ 2946398 h 6858000"/>
              <a:gd name="T18" fmla="*/ 515974 w 6243289"/>
              <a:gd name="T19" fmla="*/ 2946398 h 6858000"/>
              <a:gd name="T20" fmla="*/ 0 w 6243289"/>
              <a:gd name="T21" fmla="*/ 0 h 6858000"/>
              <a:gd name="T22" fmla="*/ 6243289 w 6243289"/>
              <a:gd name="T23" fmla="*/ 685800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6243289" h="6858000">
                <a:moveTo>
                  <a:pt x="515974" y="0"/>
                </a:moveTo>
                <a:lnTo>
                  <a:pt x="6243289" y="0"/>
                </a:lnTo>
                <a:lnTo>
                  <a:pt x="6243289" y="6858000"/>
                </a:lnTo>
                <a:lnTo>
                  <a:pt x="521521" y="6858000"/>
                </a:lnTo>
                <a:lnTo>
                  <a:pt x="521521" y="3911599"/>
                </a:lnTo>
                <a:lnTo>
                  <a:pt x="520376" y="3911599"/>
                </a:lnTo>
                <a:lnTo>
                  <a:pt x="0" y="3429001"/>
                </a:lnTo>
                <a:lnTo>
                  <a:pt x="0" y="3428998"/>
                </a:lnTo>
                <a:lnTo>
                  <a:pt x="520378" y="2946398"/>
                </a:lnTo>
                <a:lnTo>
                  <a:pt x="515974" y="2946398"/>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0264" name="直角三角形 53"/>
          <p:cNvSpPr>
            <a:spLocks noChangeArrowheads="1"/>
          </p:cNvSpPr>
          <p:nvPr/>
        </p:nvSpPr>
        <p:spPr bwMode="auto">
          <a:xfrm flipV="1">
            <a:off x="4850607" y="857250"/>
            <a:ext cx="4293394" cy="883444"/>
          </a:xfrm>
          <a:prstGeom prst="rtTriangle">
            <a:avLst/>
          </a:pr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0265" name="直角三角形 54"/>
          <p:cNvSpPr>
            <a:spLocks noChangeArrowheads="1"/>
          </p:cNvSpPr>
          <p:nvPr/>
        </p:nvSpPr>
        <p:spPr bwMode="auto">
          <a:xfrm rot="10800000" flipV="1">
            <a:off x="4850607" y="5117307"/>
            <a:ext cx="4293394" cy="883444"/>
          </a:xfrm>
          <a:prstGeom prst="rtTriangle">
            <a:avLst/>
          </a:pr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0266" name="文本框 55"/>
          <p:cNvSpPr>
            <a:spLocks noChangeArrowheads="1"/>
          </p:cNvSpPr>
          <p:nvPr/>
        </p:nvSpPr>
        <p:spPr bwMode="auto">
          <a:xfrm>
            <a:off x="26194" y="3433763"/>
            <a:ext cx="4905846" cy="2908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endParaRPr lang="en-US" altLang="zh-CN" sz="1800" dirty="0">
              <a:sym typeface="Tahoma" panose="020B0604030504040204" pitchFamily="34" charset="0"/>
            </a:endParaRPr>
          </a:p>
          <a:p>
            <a:endParaRPr lang="en-US" altLang="zh-CN" sz="1800" dirty="0">
              <a:sym typeface="Tahoma" panose="020B0604030504040204" pitchFamily="34" charset="0"/>
            </a:endParaRPr>
          </a:p>
          <a:p>
            <a:r>
              <a:rPr lang="en-US" altLang="zh-CN" sz="1800" dirty="0">
                <a:solidFill>
                  <a:schemeClr val="tx1"/>
                </a:solidFill>
                <a:sym typeface="Tahoma" panose="020B0604030504040204" pitchFamily="34" charset="0"/>
              </a:rPr>
              <a:t>以手机为载体，通过与终端读写器近距离识别进行的信息交互，运营商可以将移动通信卡、公交卡、地铁卡、银行卡等各类信息整合到以手机为平台的载体中进行集成管理，并搭建与之配套的网络体系，从而为用户提供十分方便的支付以及身份认证渠道。</a:t>
            </a:r>
            <a:endParaRPr lang="zh-CN" altLang="en-US" sz="1800" dirty="0">
              <a:solidFill>
                <a:schemeClr val="tx1"/>
              </a:solidFill>
              <a:latin typeface="Calibri" panose="020F0502020204030204" pitchFamily="34" charset="0"/>
              <a:sym typeface="宋体" panose="02010600030101010101" pitchFamily="2" charset="-122"/>
            </a:endParaRPr>
          </a:p>
          <a:p>
            <a:endParaRPr lang="zh-CN" altLang="en-US" sz="1800" dirty="0">
              <a:solidFill>
                <a:srgbClr val="000000"/>
              </a:solidFill>
              <a:latin typeface="Calibri" panose="020F0502020204030204" pitchFamily="34" charset="0"/>
              <a:sym typeface="宋体" panose="02010600030101010101" pitchFamily="2" charset="-122"/>
            </a:endParaRPr>
          </a:p>
          <a:p>
            <a:endParaRPr lang="zh-CN" altLang="en-US" sz="1050" dirty="0">
              <a:solidFill>
                <a:srgbClr val="000000"/>
              </a:solidFill>
              <a:latin typeface="Calibri" panose="020F0502020204030204" pitchFamily="34" charset="0"/>
              <a:sym typeface="宋体" panose="02010600030101010101" pitchFamily="2" charset="-122"/>
            </a:endParaRPr>
          </a:p>
          <a:p>
            <a:endParaRPr lang="zh-CN" altLang="en-US" sz="1050" dirty="0">
              <a:solidFill>
                <a:srgbClr val="000000"/>
              </a:solidFill>
              <a:latin typeface="Calibri" panose="020F0502020204030204" pitchFamily="34" charset="0"/>
              <a:sym typeface="宋体" panose="02010600030101010101" pitchFamily="2" charset="-122"/>
            </a:endParaRPr>
          </a:p>
        </p:txBody>
      </p:sp>
      <p:sp>
        <p:nvSpPr>
          <p:cNvPr id="10267" name="Text Box 27"/>
          <p:cNvSpPr txBox="1">
            <a:spLocks noChangeArrowheads="1"/>
          </p:cNvSpPr>
          <p:nvPr/>
        </p:nvSpPr>
        <p:spPr bwMode="auto">
          <a:xfrm>
            <a:off x="1166813" y="3450432"/>
            <a:ext cx="1172939" cy="461665"/>
          </a:xfrm>
          <a:prstGeom prst="rect">
            <a:avLst/>
          </a:prstGeom>
          <a:solidFill>
            <a:srgbClr val="92D05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chemeClr val="tx1"/>
                </a:solidFill>
              </a:rPr>
              <a:t>集成性</a:t>
            </a:r>
          </a:p>
        </p:txBody>
      </p:sp>
    </p:spTree>
    <p:extLst>
      <p:ext uri="{BB962C8B-B14F-4D97-AF65-F5344CB8AC3E}">
        <p14:creationId xmlns="" xmlns:p14="http://schemas.microsoft.com/office/powerpoint/2010/main" val="1363750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EBB9C333-D4C1-4673-8717-0DD9855B3B84}"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1161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现有技术方案六：手机</a:t>
            </a:r>
            <a:r>
              <a:rPr lang="en-US" altLang="zh-CN" sz="3800" b="1">
                <a:solidFill>
                  <a:srgbClr val="990000"/>
                </a:solidFill>
                <a:ea typeface="黑体" panose="02010609060101010101" pitchFamily="49" charset="-122"/>
                <a:cs typeface="Arial" panose="020B0604020202020204" pitchFamily="34" charset="0"/>
              </a:rPr>
              <a:t>+</a:t>
            </a:r>
            <a:r>
              <a:rPr lang="zh-CN" altLang="en-US" sz="3800" b="1">
                <a:solidFill>
                  <a:srgbClr val="990000"/>
                </a:solidFill>
                <a:ea typeface="黑体" panose="02010609060101010101" pitchFamily="49" charset="-122"/>
                <a:cs typeface="Arial" panose="020B0604020202020204" pitchFamily="34" charset="0"/>
              </a:rPr>
              <a:t>支付盒</a:t>
            </a:r>
            <a:endParaRPr lang="en-US" altLang="zh-CN" sz="3800" b="1">
              <a:solidFill>
                <a:srgbClr val="990000"/>
              </a:solidFill>
              <a:ea typeface="黑体" panose="02010609060101010101" pitchFamily="49" charset="-122"/>
              <a:cs typeface="Arial" panose="020B0604020202020204" pitchFamily="34" charset="0"/>
            </a:endParaRPr>
          </a:p>
        </p:txBody>
      </p:sp>
      <p:sp>
        <p:nvSpPr>
          <p:cNvPr id="111620"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C82443A5-38E6-4467-984F-79953286816B}"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70</a:t>
            </a:fld>
            <a:endParaRPr lang="en-GB" altLang="zh-CN" sz="1400">
              <a:solidFill>
                <a:schemeClr val="bg1"/>
              </a:solidFill>
              <a:latin typeface="华文细黑" panose="02010600040101010101" pitchFamily="2" charset="-122"/>
              <a:ea typeface="宋体" panose="02010600030101010101" pitchFamily="2" charset="-122"/>
            </a:endParaRPr>
          </a:p>
        </p:txBody>
      </p:sp>
      <p:sp>
        <p:nvSpPr>
          <p:cNvPr id="111621" name="AutoShape 2"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1622" name="AutoShape 4"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1623" name="AutoShape 6"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 name="矩形 9"/>
          <p:cNvSpPr/>
          <p:nvPr/>
        </p:nvSpPr>
        <p:spPr>
          <a:xfrm>
            <a:off x="0" y="1441450"/>
            <a:ext cx="4572000" cy="17541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defRPr/>
            </a:pPr>
            <a:r>
              <a:rPr lang="zh-CN" altLang="en-US" sz="2400" b="1" dirty="0"/>
              <a:t>手机</a:t>
            </a:r>
            <a:r>
              <a:rPr lang="en-US" altLang="zh-CN" sz="2400" b="1" dirty="0"/>
              <a:t>+</a:t>
            </a:r>
            <a:r>
              <a:rPr lang="zh-CN" altLang="en-US" sz="2400" b="1" dirty="0"/>
              <a:t>支付盒</a:t>
            </a:r>
            <a:r>
              <a:rPr lang="zh-CN" altLang="en-US" sz="2400" dirty="0"/>
              <a:t>是通过手机的音频接口与刷卡器相连完成银行卡读卡交易。</a:t>
            </a:r>
            <a:endParaRPr lang="zh-CN" altLang="en-US" sz="2400" dirty="0">
              <a:solidFill>
                <a:schemeClr val="tx1"/>
              </a:solidFill>
              <a:latin typeface="+mn-ea"/>
            </a:endParaRPr>
          </a:p>
        </p:txBody>
      </p:sp>
      <p:sp>
        <p:nvSpPr>
          <p:cNvPr id="111625" name="Rectangle 3"/>
          <p:cNvSpPr>
            <a:spLocks noChangeArrowheads="1"/>
          </p:cNvSpPr>
          <p:nvPr/>
        </p:nvSpPr>
        <p:spPr bwMode="auto">
          <a:xfrm>
            <a:off x="0" y="5538788"/>
            <a:ext cx="9144000" cy="911225"/>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800" b="1">
                <a:solidFill>
                  <a:schemeClr val="bg1"/>
                </a:solidFill>
                <a:latin typeface="FrutigerNext LT Regular" pitchFamily="34" charset="0"/>
                <a:ea typeface="华文细黑" panose="02010600040101010101" pitchFamily="2" charset="-122"/>
              </a:rPr>
              <a:t> 手机</a:t>
            </a:r>
            <a:r>
              <a:rPr lang="en-US" altLang="zh-CN" sz="1800" b="1">
                <a:solidFill>
                  <a:schemeClr val="bg1"/>
                </a:solidFill>
                <a:latin typeface="FrutigerNext LT Regular" pitchFamily="34" charset="0"/>
                <a:ea typeface="华文细黑" panose="02010600040101010101" pitchFamily="2" charset="-122"/>
              </a:rPr>
              <a:t>+</a:t>
            </a:r>
            <a:r>
              <a:rPr lang="zh-CN" altLang="en-US" sz="1800" b="1">
                <a:solidFill>
                  <a:schemeClr val="bg1"/>
                </a:solidFill>
                <a:latin typeface="FrutigerNext LT Regular" pitchFamily="34" charset="0"/>
                <a:ea typeface="华文细黑" panose="02010600040101010101" pitchFamily="2" charset="-122"/>
              </a:rPr>
              <a:t>支付盒特点：</a:t>
            </a:r>
            <a:endParaRPr lang="en-US" altLang="zh-CN" sz="1800" b="1">
              <a:solidFill>
                <a:schemeClr val="bg1"/>
              </a:solidFill>
              <a:latin typeface="FrutigerNext LT Regular" pitchFamily="34" charset="0"/>
              <a:ea typeface="华文细黑" panose="02010600040101010101" pitchFamily="2" charset="-122"/>
            </a:endParaRPr>
          </a:p>
          <a:p>
            <a:pPr>
              <a:lnSpc>
                <a:spcPct val="150000"/>
              </a:lnSpc>
              <a:spcBef>
                <a:spcPct val="0"/>
              </a:spcBef>
              <a:buFontTx/>
              <a:buNone/>
            </a:pPr>
            <a:r>
              <a:rPr lang="zh-CN" altLang="en-US" sz="1800" b="1">
                <a:solidFill>
                  <a:schemeClr val="bg1"/>
                </a:solidFill>
                <a:latin typeface="FrutigerNext LT Regular" pitchFamily="34" charset="0"/>
                <a:ea typeface="华文细黑" panose="02010600040101010101" pitchFamily="2" charset="-122"/>
              </a:rPr>
              <a:t>一、操作简单   二、成本较低</a:t>
            </a:r>
            <a:r>
              <a:rPr lang="en-US" altLang="zh-CN" sz="1800" b="1">
                <a:solidFill>
                  <a:schemeClr val="bg1"/>
                </a:solidFill>
                <a:latin typeface="FrutigerNext LT Regular" pitchFamily="34" charset="0"/>
                <a:ea typeface="华文细黑" panose="02010600040101010101" pitchFamily="2" charset="-122"/>
              </a:rPr>
              <a:t>         </a:t>
            </a:r>
            <a:r>
              <a:rPr lang="zh-CN" altLang="en-US" sz="1800" b="1">
                <a:solidFill>
                  <a:schemeClr val="bg1"/>
                </a:solidFill>
                <a:latin typeface="FrutigerNext LT Regular" pitchFamily="34" charset="0"/>
                <a:ea typeface="华文细黑" panose="02010600040101010101" pitchFamily="2" charset="-122"/>
              </a:rPr>
              <a:t>三、支付便捷</a:t>
            </a:r>
            <a:r>
              <a:rPr lang="en-US" altLang="zh-CN" sz="1800" b="1">
                <a:solidFill>
                  <a:schemeClr val="bg1"/>
                </a:solidFill>
                <a:latin typeface="FrutigerNext LT Regular" pitchFamily="34" charset="0"/>
                <a:ea typeface="华文细黑" panose="02010600040101010101" pitchFamily="2" charset="-122"/>
              </a:rPr>
              <a:t>        </a:t>
            </a:r>
            <a:endParaRPr lang="zh-CN" altLang="en-US" sz="1800" b="1">
              <a:solidFill>
                <a:schemeClr val="bg1"/>
              </a:solidFill>
              <a:latin typeface="FrutigerNext LT Regular" pitchFamily="34" charset="0"/>
              <a:ea typeface="华文细黑" panose="02010600040101010101" pitchFamily="2" charset="-122"/>
            </a:endParaRPr>
          </a:p>
        </p:txBody>
      </p:sp>
      <p:pic>
        <p:nvPicPr>
          <p:cNvPr id="11" name="Picture 3"/>
          <p:cNvPicPr>
            <a:picLocks noChangeAspect="1" noChangeArrowheads="1"/>
          </p:cNvPicPr>
          <p:nvPr/>
        </p:nvPicPr>
        <p:blipFill>
          <a:blip r:embed="rId3" cstate="print"/>
          <a:srcRect/>
          <a:stretch>
            <a:fillRect/>
          </a:stretch>
        </p:blipFill>
        <p:spPr bwMode="auto">
          <a:xfrm>
            <a:off x="5857875" y="1143000"/>
            <a:ext cx="2928938" cy="372110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979DF721-7FAB-4095-B3D6-1AD51A95D8A9}"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13667"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现有技术方案七：</a:t>
            </a:r>
            <a:r>
              <a:rPr lang="en-US" altLang="zh-CN" sz="3800" b="1">
                <a:solidFill>
                  <a:srgbClr val="990000"/>
                </a:solidFill>
                <a:ea typeface="黑体" panose="02010609060101010101" pitchFamily="49" charset="-122"/>
                <a:cs typeface="Arial" panose="020B0604020202020204" pitchFamily="34" charset="0"/>
              </a:rPr>
              <a:t>M</a:t>
            </a:r>
            <a:r>
              <a:rPr lang="zh-CN" altLang="en-US" sz="3800" b="1">
                <a:solidFill>
                  <a:srgbClr val="990000"/>
                </a:solidFill>
                <a:ea typeface="黑体" panose="02010609060101010101" pitchFamily="49" charset="-122"/>
                <a:cs typeface="Arial" panose="020B0604020202020204" pitchFamily="34" charset="0"/>
              </a:rPr>
              <a:t>－</a:t>
            </a:r>
            <a:r>
              <a:rPr lang="en-US" altLang="zh-CN" sz="3800" b="1">
                <a:solidFill>
                  <a:srgbClr val="990000"/>
                </a:solidFill>
                <a:ea typeface="黑体" panose="02010609060101010101" pitchFamily="49" charset="-122"/>
                <a:cs typeface="Arial" panose="020B0604020202020204" pitchFamily="34" charset="0"/>
              </a:rPr>
              <a:t>POS</a:t>
            </a:r>
          </a:p>
        </p:txBody>
      </p:sp>
      <p:sp>
        <p:nvSpPr>
          <p:cNvPr id="113668"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A2C4378E-D6D1-49DD-8A57-1568B6C1685A}"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71</a:t>
            </a:fld>
            <a:endParaRPr lang="en-GB" altLang="zh-CN" sz="1400">
              <a:solidFill>
                <a:schemeClr val="bg1"/>
              </a:solidFill>
              <a:latin typeface="华文细黑" panose="02010600040101010101" pitchFamily="2" charset="-122"/>
              <a:ea typeface="宋体" panose="02010600030101010101" pitchFamily="2" charset="-122"/>
            </a:endParaRPr>
          </a:p>
        </p:txBody>
      </p:sp>
      <p:sp>
        <p:nvSpPr>
          <p:cNvPr id="113669" name="AutoShape 2"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3670" name="AutoShape 4"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3671" name="AutoShape 6"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 name="矩形 9"/>
          <p:cNvSpPr/>
          <p:nvPr/>
        </p:nvSpPr>
        <p:spPr>
          <a:xfrm>
            <a:off x="0" y="1441450"/>
            <a:ext cx="4572000" cy="23082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defRPr/>
            </a:pPr>
            <a:r>
              <a:rPr lang="en-US" altLang="zh-CN" sz="2400" b="1" dirty="0"/>
              <a:t>M-POS</a:t>
            </a:r>
            <a:r>
              <a:rPr lang="zh-CN" altLang="en-US" sz="2400" dirty="0"/>
              <a:t>通过与手机或者</a:t>
            </a:r>
            <a:r>
              <a:rPr lang="en-US" altLang="zh-CN" sz="2400" dirty="0"/>
              <a:t>PC</a:t>
            </a:r>
            <a:r>
              <a:rPr lang="zh-CN" altLang="en-US" sz="2400" dirty="0"/>
              <a:t>相连完成银行卡读卡交易，支持磁条卡、非接触卡和接触卡刷卡交易，提供蓝牙、</a:t>
            </a:r>
            <a:r>
              <a:rPr lang="en-US" altLang="zh-CN" sz="2400" dirty="0"/>
              <a:t>USB</a:t>
            </a:r>
            <a:r>
              <a:rPr lang="zh-CN" altLang="en-US" sz="2400" dirty="0"/>
              <a:t>等接口支持。</a:t>
            </a:r>
            <a:endParaRPr lang="zh-CN" altLang="en-US" sz="2400" dirty="0">
              <a:solidFill>
                <a:schemeClr val="tx1"/>
              </a:solidFill>
              <a:latin typeface="+mn-ea"/>
            </a:endParaRPr>
          </a:p>
        </p:txBody>
      </p:sp>
      <p:sp>
        <p:nvSpPr>
          <p:cNvPr id="113673" name="Rectangle 3"/>
          <p:cNvSpPr>
            <a:spLocks noChangeArrowheads="1"/>
          </p:cNvSpPr>
          <p:nvPr/>
        </p:nvSpPr>
        <p:spPr bwMode="auto">
          <a:xfrm>
            <a:off x="0" y="5538788"/>
            <a:ext cx="9144000" cy="911225"/>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800" b="1">
                <a:solidFill>
                  <a:schemeClr val="bg1"/>
                </a:solidFill>
                <a:latin typeface="FrutigerNext LT Regular" pitchFamily="34" charset="0"/>
                <a:ea typeface="华文细黑" panose="02010600040101010101" pitchFamily="2" charset="-122"/>
              </a:rPr>
              <a:t> </a:t>
            </a:r>
            <a:r>
              <a:rPr lang="en-US" altLang="zh-CN" sz="1800" b="1">
                <a:solidFill>
                  <a:schemeClr val="bg1"/>
                </a:solidFill>
                <a:latin typeface="FrutigerNext LT Regular" pitchFamily="34" charset="0"/>
                <a:ea typeface="华文细黑" panose="02010600040101010101" pitchFamily="2" charset="-122"/>
              </a:rPr>
              <a:t>M</a:t>
            </a:r>
            <a:r>
              <a:rPr lang="zh-CN" altLang="en-US" sz="1800" b="1">
                <a:solidFill>
                  <a:schemeClr val="bg1"/>
                </a:solidFill>
                <a:latin typeface="FrutigerNext LT Regular" pitchFamily="34" charset="0"/>
                <a:ea typeface="华文细黑" panose="02010600040101010101" pitchFamily="2" charset="-122"/>
              </a:rPr>
              <a:t>－</a:t>
            </a:r>
            <a:r>
              <a:rPr lang="en-US" altLang="zh-CN" sz="1800" b="1">
                <a:solidFill>
                  <a:schemeClr val="bg1"/>
                </a:solidFill>
                <a:latin typeface="FrutigerNext LT Regular" pitchFamily="34" charset="0"/>
                <a:ea typeface="华文细黑" panose="02010600040101010101" pitchFamily="2" charset="-122"/>
              </a:rPr>
              <a:t>POS</a:t>
            </a:r>
            <a:r>
              <a:rPr lang="zh-CN" altLang="en-US" sz="1800" b="1">
                <a:solidFill>
                  <a:schemeClr val="bg1"/>
                </a:solidFill>
                <a:latin typeface="FrutigerNext LT Regular" pitchFamily="34" charset="0"/>
                <a:ea typeface="华文细黑" panose="02010600040101010101" pitchFamily="2" charset="-122"/>
              </a:rPr>
              <a:t>特点：</a:t>
            </a:r>
            <a:endParaRPr lang="en-US" altLang="zh-CN" sz="1800" b="1">
              <a:solidFill>
                <a:schemeClr val="bg1"/>
              </a:solidFill>
              <a:latin typeface="FrutigerNext LT Regular" pitchFamily="34" charset="0"/>
              <a:ea typeface="华文细黑" panose="02010600040101010101" pitchFamily="2" charset="-122"/>
            </a:endParaRPr>
          </a:p>
          <a:p>
            <a:pPr>
              <a:lnSpc>
                <a:spcPct val="150000"/>
              </a:lnSpc>
              <a:spcBef>
                <a:spcPct val="0"/>
              </a:spcBef>
              <a:buFontTx/>
              <a:buNone/>
            </a:pPr>
            <a:r>
              <a:rPr lang="zh-CN" altLang="en-US" sz="1800" b="1">
                <a:solidFill>
                  <a:schemeClr val="bg1"/>
                </a:solidFill>
                <a:latin typeface="FrutigerNext LT Regular" pitchFamily="34" charset="0"/>
                <a:ea typeface="华文细黑" panose="02010600040101010101" pitchFamily="2" charset="-122"/>
              </a:rPr>
              <a:t>一、具备</a:t>
            </a:r>
            <a:r>
              <a:rPr lang="en-US" altLang="zh-CN" sz="1800" b="1">
                <a:solidFill>
                  <a:schemeClr val="bg1"/>
                </a:solidFill>
                <a:latin typeface="FrutigerNext LT Regular" pitchFamily="34" charset="0"/>
                <a:ea typeface="华文细黑" panose="02010600040101010101" pitchFamily="2" charset="-122"/>
              </a:rPr>
              <a:t>U</a:t>
            </a:r>
            <a:r>
              <a:rPr lang="zh-CN" altLang="en-US" sz="1800" b="1">
                <a:solidFill>
                  <a:schemeClr val="bg1"/>
                </a:solidFill>
                <a:latin typeface="FrutigerNext LT Regular" pitchFamily="34" charset="0"/>
                <a:ea typeface="华文细黑" panose="02010600040101010101" pitchFamily="2" charset="-122"/>
              </a:rPr>
              <a:t>盾功能   二、交易安全有保证     三、支付便捷</a:t>
            </a:r>
            <a:r>
              <a:rPr lang="en-US" altLang="zh-CN" sz="1800" b="1">
                <a:solidFill>
                  <a:schemeClr val="bg1"/>
                </a:solidFill>
                <a:latin typeface="FrutigerNext LT Regular" pitchFamily="34" charset="0"/>
                <a:ea typeface="华文细黑" panose="02010600040101010101" pitchFamily="2" charset="-122"/>
              </a:rPr>
              <a:t>        </a:t>
            </a:r>
            <a:endParaRPr lang="zh-CN" altLang="en-US" sz="1800" b="1">
              <a:solidFill>
                <a:schemeClr val="bg1"/>
              </a:solidFill>
              <a:latin typeface="FrutigerNext LT Regular" pitchFamily="34" charset="0"/>
              <a:ea typeface="华文细黑" panose="02010600040101010101" pitchFamily="2" charset="-122"/>
            </a:endParaRPr>
          </a:p>
        </p:txBody>
      </p:sp>
      <p:pic>
        <p:nvPicPr>
          <p:cNvPr id="12" name="Picture 2"/>
          <p:cNvPicPr>
            <a:picLocks noChangeAspect="1" noChangeArrowheads="1"/>
          </p:cNvPicPr>
          <p:nvPr/>
        </p:nvPicPr>
        <p:blipFill>
          <a:blip r:embed="rId3" cstate="print"/>
          <a:srcRect/>
          <a:stretch>
            <a:fillRect/>
          </a:stretch>
        </p:blipFill>
        <p:spPr bwMode="auto">
          <a:xfrm>
            <a:off x="6000750" y="1198563"/>
            <a:ext cx="2643188" cy="158750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13" name="Picture 4"/>
          <p:cNvPicPr>
            <a:picLocks noChangeAspect="1" noChangeArrowheads="1"/>
          </p:cNvPicPr>
          <p:nvPr/>
        </p:nvPicPr>
        <p:blipFill>
          <a:blip r:embed="rId4" cstate="print"/>
          <a:srcRect/>
          <a:stretch>
            <a:fillRect/>
          </a:stretch>
        </p:blipFill>
        <p:spPr bwMode="auto">
          <a:xfrm>
            <a:off x="6543675" y="3143250"/>
            <a:ext cx="1385888" cy="2357438"/>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1"/>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fld id="{3A41A354-6BED-4E95-9A79-46D98C97F6F0}" type="datetime1">
              <a:rPr lang="zh-CN" altLang="en-US" sz="1400" smtClean="0">
                <a:solidFill>
                  <a:schemeClr val="bg1"/>
                </a:solidFill>
                <a:latin typeface="华文细黑" panose="02010600040101010101" pitchFamily="2" charset="-122"/>
                <a:ea typeface="宋体" panose="02010600030101010101" pitchFamily="2" charset="-122"/>
              </a:rPr>
              <a:pPr>
                <a:spcBef>
                  <a:spcPct val="0"/>
                </a:spcBef>
                <a:buFontTx/>
                <a:buNone/>
              </a:pPr>
              <a:t>2016/8/30</a:t>
            </a:fld>
            <a:endParaRPr lang="zh-CN" altLang="en-US" sz="1400" smtClean="0">
              <a:solidFill>
                <a:schemeClr val="bg1"/>
              </a:solidFill>
              <a:latin typeface="华文细黑" panose="02010600040101010101" pitchFamily="2" charset="-122"/>
              <a:ea typeface="宋体" panose="02010600030101010101" pitchFamily="2" charset="-122"/>
            </a:endParaRPr>
          </a:p>
        </p:txBody>
      </p:sp>
      <p:sp>
        <p:nvSpPr>
          <p:cNvPr id="115715"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现有技术方案八：手机</a:t>
            </a:r>
            <a:r>
              <a:rPr lang="en-US" altLang="zh-CN" sz="3800" b="1">
                <a:solidFill>
                  <a:srgbClr val="990000"/>
                </a:solidFill>
                <a:ea typeface="黑体" panose="02010609060101010101" pitchFamily="49" charset="-122"/>
                <a:cs typeface="Arial" panose="020B0604020202020204" pitchFamily="34" charset="0"/>
              </a:rPr>
              <a:t>POS</a:t>
            </a:r>
          </a:p>
        </p:txBody>
      </p:sp>
      <p:sp>
        <p:nvSpPr>
          <p:cNvPr id="115716" name="日期占位符 1"/>
          <p:cNvSpPr txBox="1">
            <a:spLocks/>
          </p:cNvSpPr>
          <p:nvPr/>
        </p:nvSpPr>
        <p:spPr bwMode="auto">
          <a:xfrm>
            <a:off x="8004175" y="6489700"/>
            <a:ext cx="1139825"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de-DE" altLang="zh-CN" sz="1400">
                <a:solidFill>
                  <a:schemeClr val="bg1"/>
                </a:solidFill>
                <a:latin typeface="华文细黑" panose="02010600040101010101" pitchFamily="2" charset="-122"/>
                <a:ea typeface="宋体" panose="02010600030101010101" pitchFamily="2" charset="-122"/>
              </a:rPr>
              <a:t>Page </a:t>
            </a:r>
            <a:fld id="{EB21F980-A90E-4083-BDE0-BD2C711E9213}" type="slidenum">
              <a:rPr lang="de-DE" altLang="zh-CN" sz="1400">
                <a:solidFill>
                  <a:schemeClr val="bg1"/>
                </a:solidFill>
                <a:latin typeface="华文细黑" panose="02010600040101010101" pitchFamily="2" charset="-122"/>
                <a:ea typeface="宋体" panose="02010600030101010101" pitchFamily="2" charset="-122"/>
              </a:rPr>
              <a:pPr eaLnBrk="1" hangingPunct="1">
                <a:spcBef>
                  <a:spcPct val="0"/>
                </a:spcBef>
                <a:buFontTx/>
                <a:buNone/>
              </a:pPr>
              <a:t>72</a:t>
            </a:fld>
            <a:endParaRPr lang="en-GB" altLang="zh-CN" sz="1400">
              <a:solidFill>
                <a:schemeClr val="bg1"/>
              </a:solidFill>
              <a:latin typeface="华文细黑" panose="02010600040101010101" pitchFamily="2" charset="-122"/>
              <a:ea typeface="宋体" panose="02010600030101010101" pitchFamily="2" charset="-122"/>
            </a:endParaRPr>
          </a:p>
        </p:txBody>
      </p:sp>
      <p:sp>
        <p:nvSpPr>
          <p:cNvPr id="115717" name="AutoShape 2"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5718" name="AutoShape 4"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15719" name="AutoShape 6" descr="http://img3.imgtn.bdimg.com/it/u=2417271837,3215259946&amp;fm=23&amp;gp=0.jpg"/>
          <p:cNvSpPr>
            <a:spLocks noChangeAspect="1" noChangeArrowheads="1"/>
          </p:cNvSpPr>
          <p:nvPr/>
        </p:nvSpPr>
        <p:spPr bwMode="auto">
          <a:xfrm>
            <a:off x="12382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endParaRPr lang="zh-CN" altLang="en-US" sz="1400">
              <a:solidFill>
                <a:schemeClr val="bg1"/>
              </a:solidFill>
              <a:latin typeface="华文细黑" panose="02010600040101010101" pitchFamily="2" charset="-122"/>
              <a:ea typeface="华文细黑" panose="02010600040101010101" pitchFamily="2" charset="-122"/>
            </a:endParaRPr>
          </a:p>
        </p:txBody>
      </p:sp>
      <p:sp>
        <p:nvSpPr>
          <p:cNvPr id="10" name="矩形 9"/>
          <p:cNvSpPr/>
          <p:nvPr/>
        </p:nvSpPr>
        <p:spPr>
          <a:xfrm>
            <a:off x="0" y="1441450"/>
            <a:ext cx="4572000" cy="28622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defRPr/>
            </a:pPr>
            <a:r>
              <a:rPr lang="zh-CN" altLang="en-US" sz="2400" dirty="0"/>
              <a:t>手机 </a:t>
            </a:r>
            <a:r>
              <a:rPr lang="en-US" altLang="zh-CN" sz="2400" b="1" dirty="0"/>
              <a:t>POS</a:t>
            </a:r>
            <a:r>
              <a:rPr lang="zh-CN" altLang="en-US" sz="2400" dirty="0"/>
              <a:t>是智能手机集成了安全模块、磁条、ＩＣ卡功能模块，支持磁条卡、非接触卡和接触卡刷卡交易，提供蓝牙、Ｗｉｆｉ、</a:t>
            </a:r>
            <a:r>
              <a:rPr lang="en-US" altLang="zh-CN" sz="2400" dirty="0"/>
              <a:t>USB</a:t>
            </a:r>
            <a:r>
              <a:rPr lang="zh-CN" altLang="en-US" sz="2400" dirty="0"/>
              <a:t>等接口支持。</a:t>
            </a:r>
            <a:endParaRPr lang="zh-CN" altLang="en-US" sz="2400" dirty="0">
              <a:solidFill>
                <a:schemeClr val="tx1"/>
              </a:solidFill>
              <a:latin typeface="+mn-ea"/>
            </a:endParaRPr>
          </a:p>
        </p:txBody>
      </p:sp>
      <p:sp>
        <p:nvSpPr>
          <p:cNvPr id="115721" name="Rectangle 3"/>
          <p:cNvSpPr>
            <a:spLocks noChangeArrowheads="1"/>
          </p:cNvSpPr>
          <p:nvPr/>
        </p:nvSpPr>
        <p:spPr bwMode="auto">
          <a:xfrm>
            <a:off x="0" y="5538788"/>
            <a:ext cx="9144000" cy="911225"/>
          </a:xfrm>
          <a:prstGeom prst="rect">
            <a:avLst/>
          </a:prstGeom>
          <a:solidFill>
            <a:srgbClr val="C00000"/>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nSpc>
                <a:spcPct val="150000"/>
              </a:lnSpc>
              <a:spcBef>
                <a:spcPct val="0"/>
              </a:spcBef>
              <a:buFont typeface="Wingdings" panose="05000000000000000000" pitchFamily="2" charset="2"/>
              <a:buChar char="l"/>
            </a:pPr>
            <a:r>
              <a:rPr lang="zh-CN" altLang="en-US" sz="1800" b="1">
                <a:solidFill>
                  <a:schemeClr val="bg1"/>
                </a:solidFill>
                <a:latin typeface="FrutigerNext LT Regular" pitchFamily="34" charset="0"/>
                <a:ea typeface="华文细黑" panose="02010600040101010101" pitchFamily="2" charset="-122"/>
              </a:rPr>
              <a:t> 手机</a:t>
            </a:r>
            <a:r>
              <a:rPr lang="en-US" altLang="zh-CN" sz="1800" b="1">
                <a:solidFill>
                  <a:schemeClr val="bg1"/>
                </a:solidFill>
                <a:latin typeface="FrutigerNext LT Regular" pitchFamily="34" charset="0"/>
                <a:ea typeface="华文细黑" panose="02010600040101010101" pitchFamily="2" charset="-122"/>
              </a:rPr>
              <a:t>POS</a:t>
            </a:r>
            <a:r>
              <a:rPr lang="zh-CN" altLang="en-US" sz="1800" b="1">
                <a:solidFill>
                  <a:schemeClr val="bg1"/>
                </a:solidFill>
                <a:latin typeface="FrutigerNext LT Regular" pitchFamily="34" charset="0"/>
                <a:ea typeface="华文细黑" panose="02010600040101010101" pitchFamily="2" charset="-122"/>
              </a:rPr>
              <a:t>特点：</a:t>
            </a:r>
            <a:endParaRPr lang="en-US" altLang="zh-CN" sz="1800" b="1">
              <a:solidFill>
                <a:schemeClr val="bg1"/>
              </a:solidFill>
              <a:latin typeface="FrutigerNext LT Regular" pitchFamily="34" charset="0"/>
              <a:ea typeface="华文细黑" panose="02010600040101010101" pitchFamily="2" charset="-122"/>
            </a:endParaRPr>
          </a:p>
          <a:p>
            <a:pPr>
              <a:lnSpc>
                <a:spcPct val="150000"/>
              </a:lnSpc>
              <a:spcBef>
                <a:spcPct val="0"/>
              </a:spcBef>
              <a:buFontTx/>
              <a:buNone/>
            </a:pPr>
            <a:r>
              <a:rPr lang="zh-CN" altLang="en-US" sz="1800" b="1">
                <a:solidFill>
                  <a:schemeClr val="bg1"/>
                </a:solidFill>
                <a:latin typeface="FrutigerNext LT Regular" pitchFamily="34" charset="0"/>
                <a:ea typeface="华文细黑" panose="02010600040101010101" pitchFamily="2" charset="-122"/>
              </a:rPr>
              <a:t>一、未来ＰＯＳ的发展形态和方向　　　二、集成了Ｍ－ＰＯＳ和手机功能于一体</a:t>
            </a:r>
            <a:r>
              <a:rPr lang="en-US" altLang="zh-CN" sz="1800" b="1">
                <a:solidFill>
                  <a:schemeClr val="bg1"/>
                </a:solidFill>
                <a:latin typeface="FrutigerNext LT Regular" pitchFamily="34" charset="0"/>
                <a:ea typeface="华文细黑" panose="02010600040101010101" pitchFamily="2" charset="-122"/>
              </a:rPr>
              <a:t>        </a:t>
            </a:r>
            <a:endParaRPr lang="zh-CN" altLang="en-US" sz="1800" b="1">
              <a:solidFill>
                <a:schemeClr val="bg1"/>
              </a:solidFill>
              <a:latin typeface="FrutigerNext LT Regular" pitchFamily="34" charset="0"/>
              <a:ea typeface="华文细黑" panose="02010600040101010101" pitchFamily="2" charset="-122"/>
            </a:endParaRPr>
          </a:p>
        </p:txBody>
      </p:sp>
      <p:pic>
        <p:nvPicPr>
          <p:cNvPr id="14" name="Picture 7"/>
          <p:cNvPicPr>
            <a:picLocks noChangeAspect="1" noChangeArrowheads="1"/>
          </p:cNvPicPr>
          <p:nvPr/>
        </p:nvPicPr>
        <p:blipFill>
          <a:blip r:embed="rId3" cstate="print"/>
          <a:srcRect/>
          <a:stretch>
            <a:fillRect/>
          </a:stretch>
        </p:blipFill>
        <p:spPr bwMode="auto">
          <a:xfrm>
            <a:off x="5857875" y="1500188"/>
            <a:ext cx="3208338" cy="2928937"/>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5"/>
          <p:cNvSpPr>
            <a:spLocks noChangeArrowheads="1"/>
          </p:cNvSpPr>
          <p:nvPr/>
        </p:nvSpPr>
        <p:spPr bwMode="auto">
          <a:xfrm rot="16200000" flipV="1">
            <a:off x="-764071" y="2248855"/>
            <a:ext cx="4155926" cy="2627784"/>
          </a:xfrm>
          <a:custGeom>
            <a:avLst/>
            <a:gdLst>
              <a:gd name="T0" fmla="*/ 0 w 6858001"/>
              <a:gd name="T1" fmla="*/ 6967535 h 6967535"/>
              <a:gd name="T2" fmla="*/ 3657595 w 6858001"/>
              <a:gd name="T3" fmla="*/ 0 h 6967535"/>
              <a:gd name="T4" fmla="*/ 6858001 w 6858001"/>
              <a:gd name="T5" fmla="*/ 6967535 h 6967535"/>
              <a:gd name="T6" fmla="*/ 0 w 6858001"/>
              <a:gd name="T7" fmla="*/ 6967535 h 6967535"/>
              <a:gd name="T8" fmla="*/ 0 60000 65536"/>
              <a:gd name="T9" fmla="*/ 0 60000 65536"/>
              <a:gd name="T10" fmla="*/ 0 60000 65536"/>
              <a:gd name="T11" fmla="*/ 0 60000 65536"/>
              <a:gd name="T12" fmla="*/ 0 w 6858001"/>
              <a:gd name="T13" fmla="*/ 0 h 6967535"/>
              <a:gd name="T14" fmla="*/ 6858001 w 6858001"/>
              <a:gd name="T15" fmla="*/ 6967535 h 6967535"/>
            </a:gdLst>
            <a:ahLst/>
            <a:cxnLst>
              <a:cxn ang="T8">
                <a:pos x="T0" y="T1"/>
              </a:cxn>
              <a:cxn ang="T9">
                <a:pos x="T2" y="T3"/>
              </a:cxn>
              <a:cxn ang="T10">
                <a:pos x="T4" y="T5"/>
              </a:cxn>
              <a:cxn ang="T11">
                <a:pos x="T6" y="T7"/>
              </a:cxn>
            </a:cxnLst>
            <a:rect l="T12" t="T13" r="T14" b="T15"/>
            <a:pathLst>
              <a:path w="6858001" h="6967535">
                <a:moveTo>
                  <a:pt x="0" y="6967535"/>
                </a:moveTo>
                <a:lnTo>
                  <a:pt x="3657595" y="0"/>
                </a:lnTo>
                <a:lnTo>
                  <a:pt x="6858001" y="6967535"/>
                </a:lnTo>
                <a:lnTo>
                  <a:pt x="0" y="6967535"/>
                </a:lnTo>
                <a:close/>
              </a:path>
            </a:pathLst>
          </a:custGeom>
          <a:blipFill dpi="0" rotWithShape="0">
            <a:blip r:embed="rId2" cstate="print"/>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3" name="等腰三角形 7"/>
          <p:cNvSpPr>
            <a:spLocks noChangeArrowheads="1"/>
          </p:cNvSpPr>
          <p:nvPr/>
        </p:nvSpPr>
        <p:spPr bwMode="auto">
          <a:xfrm rot="16200000" flipV="1">
            <a:off x="-1448148" y="3076946"/>
            <a:ext cx="4011909" cy="1115617"/>
          </a:xfrm>
          <a:custGeom>
            <a:avLst/>
            <a:gdLst>
              <a:gd name="T0" fmla="*/ 0 w 6858002"/>
              <a:gd name="T1" fmla="*/ 2890837 h 2890837"/>
              <a:gd name="T2" fmla="*/ 1495422 w 6858002"/>
              <a:gd name="T3" fmla="*/ 0 h 2890837"/>
              <a:gd name="T4" fmla="*/ 6858002 w 6858002"/>
              <a:gd name="T5" fmla="*/ 2890837 h 2890837"/>
              <a:gd name="T6" fmla="*/ 0 w 6858002"/>
              <a:gd name="T7" fmla="*/ 2890837 h 2890837"/>
              <a:gd name="T8" fmla="*/ 0 60000 65536"/>
              <a:gd name="T9" fmla="*/ 0 60000 65536"/>
              <a:gd name="T10" fmla="*/ 0 60000 65536"/>
              <a:gd name="T11" fmla="*/ 0 60000 65536"/>
              <a:gd name="T12" fmla="*/ 0 w 6858002"/>
              <a:gd name="T13" fmla="*/ 0 h 2890837"/>
              <a:gd name="T14" fmla="*/ 6858002 w 6858002"/>
              <a:gd name="T15" fmla="*/ 2890837 h 2890837"/>
            </a:gdLst>
            <a:ahLst/>
            <a:cxnLst>
              <a:cxn ang="T8">
                <a:pos x="T0" y="T1"/>
              </a:cxn>
              <a:cxn ang="T9">
                <a:pos x="T2" y="T3"/>
              </a:cxn>
              <a:cxn ang="T10">
                <a:pos x="T4" y="T5"/>
              </a:cxn>
              <a:cxn ang="T11">
                <a:pos x="T6" y="T7"/>
              </a:cxn>
            </a:cxnLst>
            <a:rect l="T12" t="T13" r="T14" b="T15"/>
            <a:pathLst>
              <a:path w="6858002" h="2890837">
                <a:moveTo>
                  <a:pt x="0" y="2890837"/>
                </a:moveTo>
                <a:lnTo>
                  <a:pt x="1495422" y="0"/>
                </a:lnTo>
                <a:lnTo>
                  <a:pt x="6858002" y="2890837"/>
                </a:lnTo>
                <a:lnTo>
                  <a:pt x="0" y="2890837"/>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5" name="文本框 11"/>
          <p:cNvSpPr>
            <a:spLocks noChangeArrowheads="1"/>
          </p:cNvSpPr>
          <p:nvPr/>
        </p:nvSpPr>
        <p:spPr bwMode="auto">
          <a:xfrm>
            <a:off x="2915816" y="2793702"/>
            <a:ext cx="3384376" cy="1015663"/>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6000" dirty="0" smtClean="0">
                <a:solidFill>
                  <a:srgbClr val="0070C0"/>
                </a:solidFill>
                <a:latin typeface="Segoe UI Symbol" panose="020B0502040204020203" pitchFamily="34" charset="0"/>
                <a:sym typeface="Segoe UI Symbol" panose="020B0502040204020203" pitchFamily="34" charset="0"/>
              </a:rPr>
              <a:t>技术体系</a:t>
            </a:r>
            <a:endParaRPr lang="zh-CN" altLang="en-US" sz="6000" dirty="0">
              <a:solidFill>
                <a:srgbClr val="0070C0"/>
              </a:solidFill>
              <a:latin typeface="Segoe UI Symbol" panose="020B0502040204020203" pitchFamily="34" charset="0"/>
              <a:sym typeface="Segoe UI Symbol" panose="020B0502040204020203" pitchFamily="34" charset="0"/>
            </a:endParaRPr>
          </a:p>
        </p:txBody>
      </p:sp>
      <p:sp>
        <p:nvSpPr>
          <p:cNvPr id="5126" name="等腰三角形 13"/>
          <p:cNvSpPr>
            <a:spLocks noChangeArrowheads="1"/>
          </p:cNvSpPr>
          <p:nvPr/>
        </p:nvSpPr>
        <p:spPr bwMode="auto">
          <a:xfrm>
            <a:off x="3978225" y="5554363"/>
            <a:ext cx="2243138" cy="1014413"/>
          </a:xfrm>
          <a:prstGeom prst="triangle">
            <a:avLst>
              <a:gd name="adj" fmla="val 50000"/>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7" name="等腰三角形 14"/>
          <p:cNvSpPr>
            <a:spLocks noChangeArrowheads="1"/>
          </p:cNvSpPr>
          <p:nvPr/>
        </p:nvSpPr>
        <p:spPr bwMode="auto">
          <a:xfrm>
            <a:off x="3563888" y="5554363"/>
            <a:ext cx="1700213" cy="1014413"/>
          </a:xfrm>
          <a:prstGeom prst="triangle">
            <a:avLst>
              <a:gd name="adj" fmla="val 50000"/>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8" name="等腰三角形 7"/>
          <p:cNvSpPr>
            <a:spLocks noChangeArrowheads="1"/>
          </p:cNvSpPr>
          <p:nvPr/>
        </p:nvSpPr>
        <p:spPr bwMode="auto">
          <a:xfrm rot="16200000" flipV="1">
            <a:off x="4319340" y="5649018"/>
            <a:ext cx="1042988" cy="853679"/>
          </a:xfrm>
          <a:custGeom>
            <a:avLst/>
            <a:gdLst>
              <a:gd name="T0" fmla="*/ 0 w 3109533"/>
              <a:gd name="T1" fmla="*/ 661987 h 1138237"/>
              <a:gd name="T2" fmla="*/ 89747 w 3109533"/>
              <a:gd name="T3" fmla="*/ 0 h 1138237"/>
              <a:gd name="T4" fmla="*/ 3109533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5129" name="等腰三角形 7"/>
          <p:cNvSpPr>
            <a:spLocks noChangeArrowheads="1"/>
          </p:cNvSpPr>
          <p:nvPr/>
        </p:nvSpPr>
        <p:spPr bwMode="auto">
          <a:xfrm rot="16200000" flipV="1">
            <a:off x="5148015" y="5491855"/>
            <a:ext cx="1042988" cy="1139429"/>
          </a:xfrm>
          <a:custGeom>
            <a:avLst/>
            <a:gdLst>
              <a:gd name="T0" fmla="*/ 0 w 3109533"/>
              <a:gd name="T1" fmla="*/ 1042987 h 1519237"/>
              <a:gd name="T2" fmla="*/ 47151 w 3109533"/>
              <a:gd name="T3" fmla="*/ 0 h 1519237"/>
              <a:gd name="T4" fmla="*/ 3109533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3"/>
          <p:cNvGrpSpPr>
            <a:grpSpLocks/>
          </p:cNvGrpSpPr>
          <p:nvPr/>
        </p:nvGrpSpPr>
        <p:grpSpPr bwMode="auto">
          <a:xfrm flipH="1">
            <a:off x="6228184" y="1412776"/>
            <a:ext cx="2952328" cy="4392488"/>
            <a:chOff x="-1111749" y="-6"/>
            <a:chExt cx="7030074" cy="6858007"/>
          </a:xfrm>
        </p:grpSpPr>
        <p:sp>
          <p:nvSpPr>
            <p:cNvPr id="11" name="等腰三角形 5"/>
            <p:cNvSpPr>
              <a:spLocks noChangeArrowheads="1"/>
            </p:cNvSpPr>
            <p:nvPr/>
          </p:nvSpPr>
          <p:spPr bwMode="auto">
            <a:xfrm rot="16200000" flipV="1">
              <a:off x="-994442" y="-54767"/>
              <a:ext cx="6858000" cy="6967535"/>
            </a:xfrm>
            <a:custGeom>
              <a:avLst/>
              <a:gdLst>
                <a:gd name="T0" fmla="*/ 0 w 6858001"/>
                <a:gd name="T1" fmla="*/ 6967535 h 6967535"/>
                <a:gd name="T2" fmla="*/ 3657595 w 6858001"/>
                <a:gd name="T3" fmla="*/ 0 h 6967535"/>
                <a:gd name="T4" fmla="*/ 6858001 w 6858001"/>
                <a:gd name="T5" fmla="*/ 6967535 h 6967535"/>
                <a:gd name="T6" fmla="*/ 0 w 6858001"/>
                <a:gd name="T7" fmla="*/ 6967535 h 6967535"/>
                <a:gd name="T8" fmla="*/ 0 60000 65536"/>
                <a:gd name="T9" fmla="*/ 0 60000 65536"/>
                <a:gd name="T10" fmla="*/ 0 60000 65536"/>
                <a:gd name="T11" fmla="*/ 0 60000 65536"/>
                <a:gd name="T12" fmla="*/ 0 w 6858001"/>
                <a:gd name="T13" fmla="*/ 0 h 6967535"/>
                <a:gd name="T14" fmla="*/ 6858001 w 6858001"/>
                <a:gd name="T15" fmla="*/ 6967535 h 6967535"/>
              </a:gdLst>
              <a:ahLst/>
              <a:cxnLst>
                <a:cxn ang="T8">
                  <a:pos x="T0" y="T1"/>
                </a:cxn>
                <a:cxn ang="T9">
                  <a:pos x="T2" y="T3"/>
                </a:cxn>
                <a:cxn ang="T10">
                  <a:pos x="T4" y="T5"/>
                </a:cxn>
                <a:cxn ang="T11">
                  <a:pos x="T6" y="T7"/>
                </a:cxn>
              </a:cxnLst>
              <a:rect l="T12" t="T13" r="T14" b="T15"/>
              <a:pathLst>
                <a:path w="6858001" h="6967535">
                  <a:moveTo>
                    <a:pt x="0" y="6967535"/>
                  </a:moveTo>
                  <a:lnTo>
                    <a:pt x="3657595" y="0"/>
                  </a:lnTo>
                  <a:lnTo>
                    <a:pt x="6858001" y="6967535"/>
                  </a:lnTo>
                  <a:lnTo>
                    <a:pt x="0" y="6967535"/>
                  </a:lnTo>
                  <a:close/>
                </a:path>
              </a:pathLst>
            </a:custGeom>
            <a:blipFill dpi="0" rotWithShape="0">
              <a:blip r:embed="rId3" cstate="print"/>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2" name="等腰三角形 7"/>
            <p:cNvSpPr>
              <a:spLocks noChangeArrowheads="1"/>
            </p:cNvSpPr>
            <p:nvPr/>
          </p:nvSpPr>
          <p:spPr bwMode="auto">
            <a:xfrm rot="16200000" flipV="1">
              <a:off x="-3095332" y="1983577"/>
              <a:ext cx="6858002" cy="2890836"/>
            </a:xfrm>
            <a:custGeom>
              <a:avLst/>
              <a:gdLst>
                <a:gd name="T0" fmla="*/ 0 w 6858002"/>
                <a:gd name="T1" fmla="*/ 2890837 h 2890837"/>
                <a:gd name="T2" fmla="*/ 1495422 w 6858002"/>
                <a:gd name="T3" fmla="*/ 0 h 2890837"/>
                <a:gd name="T4" fmla="*/ 6858002 w 6858002"/>
                <a:gd name="T5" fmla="*/ 2890837 h 2890837"/>
                <a:gd name="T6" fmla="*/ 0 w 6858002"/>
                <a:gd name="T7" fmla="*/ 2890837 h 2890837"/>
                <a:gd name="T8" fmla="*/ 0 60000 65536"/>
                <a:gd name="T9" fmla="*/ 0 60000 65536"/>
                <a:gd name="T10" fmla="*/ 0 60000 65536"/>
                <a:gd name="T11" fmla="*/ 0 60000 65536"/>
                <a:gd name="T12" fmla="*/ 0 w 6858002"/>
                <a:gd name="T13" fmla="*/ 0 h 2890837"/>
                <a:gd name="T14" fmla="*/ 6858002 w 6858002"/>
                <a:gd name="T15" fmla="*/ 2890837 h 2890837"/>
              </a:gdLst>
              <a:ahLst/>
              <a:cxnLst>
                <a:cxn ang="T8">
                  <a:pos x="T0" y="T1"/>
                </a:cxn>
                <a:cxn ang="T9">
                  <a:pos x="T2" y="T3"/>
                </a:cxn>
                <a:cxn ang="T10">
                  <a:pos x="T4" y="T5"/>
                </a:cxn>
                <a:cxn ang="T11">
                  <a:pos x="T6" y="T7"/>
                </a:cxn>
              </a:cxnLst>
              <a:rect l="T12" t="T13" r="T14" b="T15"/>
              <a:pathLst>
                <a:path w="6858002" h="2890837">
                  <a:moveTo>
                    <a:pt x="0" y="2890837"/>
                  </a:moveTo>
                  <a:lnTo>
                    <a:pt x="1495422" y="0"/>
                  </a:lnTo>
                  <a:lnTo>
                    <a:pt x="6858002" y="2890837"/>
                  </a:lnTo>
                  <a:lnTo>
                    <a:pt x="0" y="2890837"/>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 xmlns:p14="http://schemas.microsoft.com/office/powerpoint/2010/main" val="15012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diamond(in)">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2965428" y="617499"/>
          <a:ext cx="2957553" cy="744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2883"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移动支付</a:t>
            </a:r>
            <a:r>
              <a:rPr lang="en-US" altLang="zh-CN" sz="3800" b="1">
                <a:solidFill>
                  <a:srgbClr val="990000"/>
                </a:solidFill>
                <a:ea typeface="黑体" panose="02010609060101010101" pitchFamily="49" charset="-122"/>
                <a:cs typeface="Arial" panose="020B0604020202020204" pitchFamily="34" charset="0"/>
              </a:rPr>
              <a:t>——</a:t>
            </a:r>
            <a:r>
              <a:rPr lang="zh-CN" altLang="en-US" sz="3800" b="1">
                <a:solidFill>
                  <a:srgbClr val="990000"/>
                </a:solidFill>
                <a:ea typeface="黑体" panose="02010609060101010101" pitchFamily="49" charset="-122"/>
                <a:cs typeface="Arial" panose="020B0604020202020204" pitchFamily="34" charset="0"/>
              </a:rPr>
              <a:t>二维码支付体系</a:t>
            </a:r>
            <a:endParaRPr lang="en-US" altLang="zh-CN" sz="3800" b="1">
              <a:solidFill>
                <a:srgbClr val="990000"/>
              </a:solidFill>
              <a:ea typeface="黑体" panose="02010609060101010101" pitchFamily="49" charset="-122"/>
              <a:cs typeface="Arial" panose="020B0604020202020204" pitchFamily="34" charset="0"/>
            </a:endParaRPr>
          </a:p>
        </p:txBody>
      </p:sp>
      <p:sp>
        <p:nvSpPr>
          <p:cNvPr id="122884" name="日期占位符 1"/>
          <p:cNvSpPr>
            <a:spLocks noGrp="1"/>
          </p:cNvSpPr>
          <p:nvPr>
            <p:ph type="dt" sz="quarter" idx="10"/>
          </p:nvPr>
        </p:nvSpPr>
        <p:spPr>
          <a:xfrm>
            <a:off x="8004175" y="6489700"/>
            <a:ext cx="1139825" cy="2254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r>
              <a:rPr lang="de-DE" altLang="zh-CN" sz="1400" smtClean="0">
                <a:solidFill>
                  <a:schemeClr val="bg1"/>
                </a:solidFill>
                <a:latin typeface="华文细黑" panose="02010600040101010101" pitchFamily="2" charset="-122"/>
                <a:ea typeface="宋体" panose="02010600030101010101" pitchFamily="2" charset="-122"/>
              </a:rPr>
              <a:t>Page </a:t>
            </a:r>
            <a:fld id="{F3B133CA-D62D-4CA8-9342-A20B9122EFB8}" type="slidenum">
              <a:rPr lang="de-DE" altLang="zh-CN" sz="1400" smtClean="0">
                <a:solidFill>
                  <a:schemeClr val="bg1"/>
                </a:solidFill>
                <a:latin typeface="华文细黑" panose="02010600040101010101" pitchFamily="2" charset="-122"/>
                <a:ea typeface="宋体" panose="02010600030101010101" pitchFamily="2" charset="-122"/>
              </a:rPr>
              <a:pPr>
                <a:spcBef>
                  <a:spcPct val="0"/>
                </a:spcBef>
                <a:buFontTx/>
                <a:buNone/>
              </a:pPr>
              <a:t>74</a:t>
            </a:fld>
            <a:endParaRPr lang="en-GB" altLang="zh-CN" sz="1400" smtClean="0">
              <a:solidFill>
                <a:schemeClr val="bg1"/>
              </a:solidFill>
              <a:latin typeface="华文细黑" panose="02010600040101010101" pitchFamily="2" charset="-122"/>
              <a:ea typeface="宋体" panose="02010600030101010101" pitchFamily="2" charset="-122"/>
            </a:endParaRPr>
          </a:p>
        </p:txBody>
      </p:sp>
      <p:pic>
        <p:nvPicPr>
          <p:cNvPr id="146435" name="Picture 3"/>
          <p:cNvPicPr>
            <a:picLocks noChangeAspect="1" noChangeArrowheads="1"/>
          </p:cNvPicPr>
          <p:nvPr/>
        </p:nvPicPr>
        <p:blipFill>
          <a:blip r:embed="rId7" cstate="print"/>
          <a:srcRect/>
          <a:stretch>
            <a:fillRect/>
          </a:stretch>
        </p:blipFill>
        <p:spPr bwMode="auto">
          <a:xfrm>
            <a:off x="642938" y="1571625"/>
            <a:ext cx="8113712" cy="3929063"/>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ransition advTm="40234"/>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移动支付</a:t>
            </a:r>
            <a:r>
              <a:rPr lang="en-US" altLang="zh-CN" sz="3800" b="1">
                <a:solidFill>
                  <a:srgbClr val="990000"/>
                </a:solidFill>
                <a:ea typeface="黑体" panose="02010609060101010101" pitchFamily="49" charset="-122"/>
                <a:cs typeface="Arial" panose="020B0604020202020204" pitchFamily="34" charset="0"/>
              </a:rPr>
              <a:t>——</a:t>
            </a:r>
            <a:r>
              <a:rPr lang="zh-CN" altLang="en-US" sz="3800" b="1">
                <a:solidFill>
                  <a:srgbClr val="990000"/>
                </a:solidFill>
                <a:ea typeface="黑体" panose="02010609060101010101" pitchFamily="49" charset="-122"/>
                <a:cs typeface="Arial" panose="020B0604020202020204" pitchFamily="34" charset="0"/>
              </a:rPr>
              <a:t>二维码支付体系</a:t>
            </a:r>
            <a:endParaRPr lang="en-US" altLang="zh-CN" sz="3800" b="1">
              <a:solidFill>
                <a:srgbClr val="990000"/>
              </a:solidFill>
              <a:ea typeface="黑体" panose="02010609060101010101" pitchFamily="49" charset="-122"/>
              <a:cs typeface="Arial" panose="020B0604020202020204" pitchFamily="34" charset="0"/>
            </a:endParaRPr>
          </a:p>
        </p:txBody>
      </p:sp>
      <p:sp>
        <p:nvSpPr>
          <p:cNvPr id="123907" name="TextBox 5"/>
          <p:cNvSpPr txBox="1">
            <a:spLocks noChangeArrowheads="1"/>
          </p:cNvSpPr>
          <p:nvPr/>
        </p:nvSpPr>
        <p:spPr bwMode="auto">
          <a:xfrm>
            <a:off x="203200" y="1916113"/>
            <a:ext cx="8905875" cy="366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二维码支付分为两种模式：</a:t>
            </a:r>
            <a:r>
              <a:rPr lang="zh-CN" altLang="en-US" sz="2400" b="1">
                <a:latin typeface="华文细黑" panose="02010600040101010101" pitchFamily="2" charset="-122"/>
                <a:ea typeface="华文细黑" panose="02010600040101010101" pitchFamily="2" charset="-122"/>
              </a:rPr>
              <a:t>支付凭证模式</a:t>
            </a:r>
            <a:r>
              <a:rPr lang="zh-CN" altLang="en-US" sz="2000">
                <a:latin typeface="华文细黑" panose="02010600040101010101" pitchFamily="2" charset="-122"/>
                <a:ea typeface="华文细黑" panose="02010600040101010101" pitchFamily="2" charset="-122"/>
              </a:rPr>
              <a:t>和</a:t>
            </a:r>
            <a:r>
              <a:rPr lang="zh-CN" altLang="en-US" sz="2400" b="1">
                <a:latin typeface="华文细黑" panose="02010600040101010101" pitchFamily="2" charset="-122"/>
                <a:ea typeface="华文细黑" panose="02010600040101010101" pitchFamily="2" charset="-122"/>
              </a:rPr>
              <a:t>支付订单模式</a:t>
            </a:r>
            <a:r>
              <a:rPr lang="zh-CN" altLang="en-US" sz="2000">
                <a:latin typeface="华文细黑" panose="02010600040101010101" pitchFamily="2" charset="-122"/>
                <a:ea typeface="华文细黑" panose="02010600040101010101" pitchFamily="2" charset="-122"/>
              </a:rPr>
              <a:t>。</a:t>
            </a:r>
            <a:br>
              <a:rPr lang="zh-CN" altLang="en-US" sz="2000">
                <a:latin typeface="华文细黑" panose="02010600040101010101" pitchFamily="2" charset="-122"/>
                <a:ea typeface="华文细黑" panose="02010600040101010101" pitchFamily="2" charset="-122"/>
              </a:rPr>
            </a:br>
            <a:r>
              <a:rPr lang="zh-CN" altLang="en-US" sz="2000">
                <a:latin typeface="华文细黑" panose="02010600040101010101" pitchFamily="2" charset="-122"/>
                <a:ea typeface="华文细黑" panose="02010600040101010101" pitchFamily="2" charset="-122"/>
              </a:rPr>
              <a:t/>
            </a:r>
            <a:br>
              <a:rPr lang="zh-CN" altLang="en-US" sz="2000">
                <a:latin typeface="华文细黑" panose="02010600040101010101" pitchFamily="2" charset="-122"/>
                <a:ea typeface="华文细黑" panose="02010600040101010101" pitchFamily="2" charset="-122"/>
              </a:rPr>
            </a:br>
            <a:r>
              <a:rPr lang="zh-CN" altLang="en-US" sz="2000">
                <a:latin typeface="华文细黑" panose="02010600040101010101" pitchFamily="2" charset="-122"/>
                <a:ea typeface="华文细黑" panose="02010600040101010101" pitchFamily="2" charset="-122"/>
              </a:rPr>
              <a:t>　　</a:t>
            </a:r>
            <a:r>
              <a:rPr lang="zh-CN" altLang="en-US" sz="2400">
                <a:latin typeface="华文细黑" panose="02010600040101010101" pitchFamily="2" charset="-122"/>
                <a:ea typeface="华文细黑" panose="02010600040101010101" pitchFamily="2" charset="-122"/>
              </a:rPr>
              <a:t>支付凭证模式</a:t>
            </a:r>
            <a:r>
              <a:rPr lang="zh-CN" altLang="en-US" sz="2000">
                <a:latin typeface="华文细黑" panose="02010600040101010101" pitchFamily="2" charset="-122"/>
                <a:ea typeface="华文细黑" panose="02010600040101010101" pitchFamily="2" charset="-122"/>
              </a:rPr>
              <a:t>的支付流程：</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第一步，顾客打开手机上的支付</a:t>
            </a:r>
            <a:r>
              <a:rPr lang="en-US" altLang="zh-CN" sz="2000">
                <a:latin typeface="华文细黑" panose="02010600040101010101" pitchFamily="2" charset="-122"/>
                <a:ea typeface="华文细黑" panose="02010600040101010101" pitchFamily="2" charset="-122"/>
              </a:rPr>
              <a:t>APP</a:t>
            </a:r>
            <a:r>
              <a:rPr lang="zh-CN" altLang="en-US" sz="2000">
                <a:latin typeface="华文细黑" panose="02010600040101010101" pitchFamily="2" charset="-122"/>
                <a:ea typeface="华文细黑" panose="02010600040101010101" pitchFamily="2" charset="-122"/>
              </a:rPr>
              <a:t>，点击付款码，向商户展示；</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第二步，商户用扫码枪扫描顾客的付款码，进入付款界面；</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第三步，输入付款金额，点击付款；第四步，输入手机支付密码，点击支付。</a:t>
            </a:r>
            <a:br>
              <a:rPr lang="zh-CN" altLang="en-US" sz="2000">
                <a:latin typeface="华文细黑" panose="02010600040101010101" pitchFamily="2" charset="-122"/>
                <a:ea typeface="华文细黑" panose="02010600040101010101" pitchFamily="2" charset="-122"/>
              </a:rPr>
            </a:br>
            <a:r>
              <a:rPr lang="zh-CN" altLang="en-US" sz="2000">
                <a:latin typeface="华文细黑" panose="02010600040101010101" pitchFamily="2" charset="-122"/>
                <a:ea typeface="华文细黑" panose="02010600040101010101" pitchFamily="2" charset="-122"/>
              </a:rPr>
              <a:t/>
            </a:r>
            <a:br>
              <a:rPr lang="zh-CN" altLang="en-US" sz="2000">
                <a:latin typeface="华文细黑" panose="02010600040101010101" pitchFamily="2" charset="-122"/>
                <a:ea typeface="华文细黑" panose="02010600040101010101" pitchFamily="2" charset="-122"/>
              </a:rPr>
            </a:br>
            <a:r>
              <a:rPr lang="zh-CN" altLang="en-US" sz="2000">
                <a:latin typeface="华文细黑" panose="02010600040101010101" pitchFamily="2" charset="-122"/>
                <a:ea typeface="华文细黑" panose="02010600040101010101" pitchFamily="2" charset="-122"/>
              </a:rPr>
              <a:t>　　</a:t>
            </a:r>
            <a:r>
              <a:rPr lang="zh-CN" altLang="en-US" sz="2400">
                <a:latin typeface="华文细黑" panose="02010600040101010101" pitchFamily="2" charset="-122"/>
                <a:ea typeface="华文细黑" panose="02010600040101010101" pitchFamily="2" charset="-122"/>
              </a:rPr>
              <a:t>支付订单模式</a:t>
            </a:r>
            <a:r>
              <a:rPr lang="zh-CN" altLang="en-US" sz="2000">
                <a:latin typeface="华文细黑" panose="02010600040101010101" pitchFamily="2" charset="-122"/>
                <a:ea typeface="华文细黑" panose="02010600040101010101" pitchFamily="2" charset="-122"/>
              </a:rPr>
              <a:t>的支付流程：</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第一步，商家根据订单数据形成一个二维码；</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第二步，消费者通过手机</a:t>
            </a:r>
            <a:r>
              <a:rPr lang="en-US" altLang="zh-CN" sz="2000">
                <a:latin typeface="华文细黑" panose="02010600040101010101" pitchFamily="2" charset="-122"/>
                <a:ea typeface="华文细黑" panose="02010600040101010101" pitchFamily="2" charset="-122"/>
              </a:rPr>
              <a:t>APP</a:t>
            </a:r>
            <a:r>
              <a:rPr lang="zh-CN" altLang="en-US" sz="2000">
                <a:latin typeface="华文细黑" panose="02010600040101010101" pitchFamily="2" charset="-122"/>
                <a:ea typeface="华文细黑" panose="02010600040101010101" pitchFamily="2" charset="-122"/>
              </a:rPr>
              <a:t>扫描读取这个二维码，进入付款界面；</a:t>
            </a:r>
            <a:endParaRPr lang="en-US" altLang="zh-CN" sz="200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000">
                <a:latin typeface="华文细黑" panose="02010600040101010101" pitchFamily="2" charset="-122"/>
                <a:ea typeface="华文细黑" panose="02010600040101010101" pitchFamily="2" charset="-122"/>
              </a:rPr>
              <a:t>第三步，确认订单信息后输入密码，点击支付。</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2965428" y="617499"/>
          <a:ext cx="2957553" cy="744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6979"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a:solidFill>
                  <a:srgbClr val="990000"/>
                </a:solidFill>
                <a:ea typeface="黑体" panose="02010609060101010101" pitchFamily="49" charset="-122"/>
                <a:cs typeface="Arial" panose="020B0604020202020204" pitchFamily="34" charset="0"/>
              </a:rPr>
              <a:t>移动支付</a:t>
            </a:r>
            <a:r>
              <a:rPr lang="en-US" altLang="zh-CN" sz="3800" b="1">
                <a:solidFill>
                  <a:srgbClr val="990000"/>
                </a:solidFill>
                <a:ea typeface="黑体" panose="02010609060101010101" pitchFamily="49" charset="-122"/>
                <a:cs typeface="Arial" panose="020B0604020202020204" pitchFamily="34" charset="0"/>
              </a:rPr>
              <a:t>——POS</a:t>
            </a:r>
            <a:r>
              <a:rPr lang="zh-CN" altLang="en-US" sz="3800" b="1">
                <a:solidFill>
                  <a:srgbClr val="990000"/>
                </a:solidFill>
                <a:ea typeface="黑体" panose="02010609060101010101" pitchFamily="49" charset="-122"/>
                <a:cs typeface="Arial" panose="020B0604020202020204" pitchFamily="34" charset="0"/>
              </a:rPr>
              <a:t>机支付体系</a:t>
            </a:r>
            <a:endParaRPr lang="en-US" altLang="zh-CN" sz="3800" b="1">
              <a:solidFill>
                <a:srgbClr val="990000"/>
              </a:solidFill>
              <a:ea typeface="黑体" panose="02010609060101010101" pitchFamily="49" charset="-122"/>
              <a:cs typeface="Arial" panose="020B0604020202020204" pitchFamily="34" charset="0"/>
            </a:endParaRPr>
          </a:p>
        </p:txBody>
      </p:sp>
      <p:pic>
        <p:nvPicPr>
          <p:cNvPr id="6" name="Picture 2"/>
          <p:cNvPicPr>
            <a:picLocks noChangeAspect="1" noChangeArrowheads="1"/>
          </p:cNvPicPr>
          <p:nvPr/>
        </p:nvPicPr>
        <p:blipFill>
          <a:blip r:embed="rId7" cstate="print"/>
          <a:srcRect/>
          <a:stretch>
            <a:fillRect/>
          </a:stretch>
        </p:blipFill>
        <p:spPr bwMode="auto">
          <a:xfrm>
            <a:off x="857250" y="1214438"/>
            <a:ext cx="7666038" cy="4643437"/>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ransition advTm="40234"/>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2965428" y="617499"/>
          <a:ext cx="2957553" cy="744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9027" name="Text Box 3"/>
          <p:cNvSpPr txBox="1">
            <a:spLocks noChangeArrowheads="1"/>
          </p:cNvSpPr>
          <p:nvPr/>
        </p:nvSpPr>
        <p:spPr bwMode="auto">
          <a:xfrm>
            <a:off x="468313" y="357188"/>
            <a:ext cx="8135937" cy="67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FontTx/>
              <a:buNone/>
            </a:pPr>
            <a:r>
              <a:rPr lang="zh-CN" altLang="en-US" sz="3800" b="1" dirty="0">
                <a:solidFill>
                  <a:srgbClr val="990000"/>
                </a:solidFill>
                <a:ea typeface="黑体" panose="02010609060101010101" pitchFamily="49" charset="-122"/>
                <a:cs typeface="Arial" panose="020B0604020202020204" pitchFamily="34" charset="0"/>
              </a:rPr>
              <a:t>移动支付</a:t>
            </a:r>
            <a:r>
              <a:rPr lang="en-US" altLang="zh-CN" sz="3800" b="1" dirty="0" smtClean="0">
                <a:solidFill>
                  <a:srgbClr val="990000"/>
                </a:solidFill>
                <a:ea typeface="黑体" panose="02010609060101010101" pitchFamily="49" charset="-122"/>
                <a:cs typeface="Arial" panose="020B0604020202020204" pitchFamily="34" charset="0"/>
              </a:rPr>
              <a:t>——NFC</a:t>
            </a:r>
            <a:r>
              <a:rPr lang="zh-CN" altLang="en-US" sz="3800" b="1" dirty="0" smtClean="0">
                <a:solidFill>
                  <a:srgbClr val="990000"/>
                </a:solidFill>
                <a:ea typeface="黑体" panose="02010609060101010101" pitchFamily="49" charset="-122"/>
                <a:cs typeface="Arial" panose="020B0604020202020204" pitchFamily="34" charset="0"/>
              </a:rPr>
              <a:t>支付</a:t>
            </a:r>
            <a:r>
              <a:rPr lang="zh-CN" altLang="en-US" sz="3800" b="1" dirty="0">
                <a:solidFill>
                  <a:srgbClr val="990000"/>
                </a:solidFill>
                <a:ea typeface="黑体" panose="02010609060101010101" pitchFamily="49" charset="-122"/>
                <a:cs typeface="Arial" panose="020B0604020202020204" pitchFamily="34" charset="0"/>
              </a:rPr>
              <a:t>体系</a:t>
            </a:r>
            <a:endParaRPr lang="en-US" altLang="zh-CN" sz="3800" b="1" dirty="0">
              <a:solidFill>
                <a:srgbClr val="990000"/>
              </a:solidFill>
              <a:ea typeface="黑体" panose="02010609060101010101" pitchFamily="49" charset="-122"/>
              <a:cs typeface="Arial" panose="020B0604020202020204" pitchFamily="34" charset="0"/>
            </a:endParaRPr>
          </a:p>
        </p:txBody>
      </p:sp>
      <p:pic>
        <p:nvPicPr>
          <p:cNvPr id="6" name="Picture 3"/>
          <p:cNvPicPr>
            <a:picLocks noChangeAspect="1" noChangeArrowheads="1"/>
          </p:cNvPicPr>
          <p:nvPr/>
        </p:nvPicPr>
        <p:blipFill>
          <a:blip r:embed="rId7" cstate="print"/>
          <a:srcRect/>
          <a:stretch>
            <a:fillRect/>
          </a:stretch>
        </p:blipFill>
        <p:spPr bwMode="auto">
          <a:xfrm>
            <a:off x="71438" y="1571625"/>
            <a:ext cx="8966200" cy="3195638"/>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ransition advTm="40234"/>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8"/>
          <p:cNvSpPr>
            <a:spLocks noGrp="1"/>
          </p:cNvSpPr>
          <p:nvPr>
            <p:ph type="title" idx="4294967295"/>
          </p:nvPr>
        </p:nvSpPr>
        <p:spPr>
          <a:xfrm>
            <a:off x="628650" y="260648"/>
            <a:ext cx="7886700" cy="975643"/>
          </a:xfrm>
        </p:spPr>
        <p:txBody>
          <a:bodyPr/>
          <a:lstStyle/>
          <a:p>
            <a:r>
              <a:rPr lang="zh-CN" altLang="en-US" dirty="0"/>
              <a:t>NFC移动支付流程</a:t>
            </a:r>
          </a:p>
        </p:txBody>
      </p:sp>
      <p:sp>
        <p:nvSpPr>
          <p:cNvPr id="16387" name="文本框 14"/>
          <p:cNvSpPr>
            <a:spLocks noChangeArrowheads="1"/>
          </p:cNvSpPr>
          <p:nvPr/>
        </p:nvSpPr>
        <p:spPr bwMode="auto">
          <a:xfrm>
            <a:off x="317500" y="1809750"/>
            <a:ext cx="6705600" cy="1323975"/>
          </a:xfrm>
          <a:prstGeom prst="roundRect">
            <a:avLst>
              <a:gd name="adj" fmla="val 638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2000" b="1" dirty="0">
                <a:latin typeface="幼圆" panose="02010509060101010101" pitchFamily="49" charset="-122"/>
              </a:rPr>
              <a:t>(1)NFC手机作为识读设备时,信息传输主要通过无线网络,移动支付流程类似于远程移动支付。</a:t>
            </a:r>
          </a:p>
          <a:p>
            <a:pPr algn="just">
              <a:lnSpc>
                <a:spcPct val="130000"/>
              </a:lnSpc>
            </a:pPr>
            <a:r>
              <a:rPr lang="zh-CN" altLang="en-US" sz="2000" b="1" dirty="0">
                <a:latin typeface="幼圆" panose="02010509060101010101" pitchFamily="49" charset="-122"/>
              </a:rPr>
              <a:t>(2)NFC手机作为被读设备时,信息传输主要通过本地网络。</a:t>
            </a:r>
          </a:p>
        </p:txBody>
      </p:sp>
      <p:sp>
        <p:nvSpPr>
          <p:cNvPr id="16388" name="等腰三角形 15"/>
          <p:cNvSpPr>
            <a:spLocks noChangeArrowheads="1"/>
          </p:cNvSpPr>
          <p:nvPr/>
        </p:nvSpPr>
        <p:spPr bwMode="auto">
          <a:xfrm>
            <a:off x="315913" y="1150938"/>
            <a:ext cx="709612" cy="611187"/>
          </a:xfrm>
          <a:prstGeom prst="triangle">
            <a:avLst>
              <a:gd name="adj" fmla="val 50000"/>
            </a:avLst>
          </a:prstGeom>
          <a:solidFill>
            <a:srgbClr val="4CD4D1">
              <a:alpha val="5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5F5F5F"/>
              </a:solidFill>
              <a:ea typeface="幼圆" panose="02010509060101010101" pitchFamily="49" charset="-122"/>
            </a:endParaRPr>
          </a:p>
        </p:txBody>
      </p:sp>
      <p:sp>
        <p:nvSpPr>
          <p:cNvPr id="16389" name="等腰三角形 16"/>
          <p:cNvSpPr>
            <a:spLocks noChangeArrowheads="1"/>
          </p:cNvSpPr>
          <p:nvPr/>
        </p:nvSpPr>
        <p:spPr bwMode="auto">
          <a:xfrm>
            <a:off x="669925" y="1150938"/>
            <a:ext cx="709613" cy="611187"/>
          </a:xfrm>
          <a:prstGeom prst="triangle">
            <a:avLst>
              <a:gd name="adj" fmla="val 50000"/>
            </a:avLst>
          </a:prstGeom>
          <a:solidFill>
            <a:srgbClr val="4CD4D1">
              <a:alpha val="5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5F5F5F"/>
              </a:solidFill>
              <a:ea typeface="幼圆" panose="02010509060101010101" pitchFamily="49" charset="-122"/>
            </a:endParaRPr>
          </a:p>
        </p:txBody>
      </p:sp>
      <p:sp>
        <p:nvSpPr>
          <p:cNvPr id="16390" name="矩形 19"/>
          <p:cNvSpPr>
            <a:spLocks noChangeArrowheads="1"/>
          </p:cNvSpPr>
          <p:nvPr/>
        </p:nvSpPr>
        <p:spPr bwMode="auto">
          <a:xfrm>
            <a:off x="317500" y="1762125"/>
            <a:ext cx="6443663" cy="76200"/>
          </a:xfrm>
          <a:prstGeom prst="rect">
            <a:avLst/>
          </a:prstGeom>
          <a:solidFill>
            <a:srgbClr val="4CD4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FFFFFF"/>
              </a:solidFill>
            </a:endParaRPr>
          </a:p>
        </p:txBody>
      </p:sp>
      <p:sp>
        <p:nvSpPr>
          <p:cNvPr id="16391" name="矩形 20"/>
          <p:cNvSpPr>
            <a:spLocks noChangeArrowheads="1"/>
          </p:cNvSpPr>
          <p:nvPr/>
        </p:nvSpPr>
        <p:spPr bwMode="auto">
          <a:xfrm flipV="1">
            <a:off x="317500" y="3133725"/>
            <a:ext cx="6443663" cy="76200"/>
          </a:xfrm>
          <a:prstGeom prst="rect">
            <a:avLst/>
          </a:prstGeom>
          <a:solidFill>
            <a:srgbClr val="4CD4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FFFFFF"/>
              </a:solidFill>
            </a:endParaRPr>
          </a:p>
        </p:txBody>
      </p:sp>
      <p:pic>
        <p:nvPicPr>
          <p:cNvPr id="16392" name="图片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800" y="3310532"/>
            <a:ext cx="6061075" cy="299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339812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r>
              <a:rPr lang="zh-CN" altLang="en-US" sz="3800" b="1" kern="1200" dirty="0" smtClean="0">
                <a:solidFill>
                  <a:srgbClr val="990000"/>
                </a:solidFill>
                <a:latin typeface="Arial" panose="020B0604020202020204" pitchFamily="34" charset="0"/>
                <a:ea typeface="黑体" panose="02010609060101010101" pitchFamily="49" charset="-122"/>
                <a:cs typeface="Arial" panose="020B0604020202020204" pitchFamily="34" charset="0"/>
              </a:rPr>
              <a:t>支付技术的颠覆</a:t>
            </a:r>
            <a:r>
              <a:rPr lang="en-US" altLang="zh-CN" sz="3800" b="1" kern="1200" dirty="0" smtClean="0">
                <a:solidFill>
                  <a:srgbClr val="990000"/>
                </a:solidFill>
                <a:latin typeface="Arial" panose="020B0604020202020204" pitchFamily="34" charset="0"/>
                <a:ea typeface="黑体" panose="02010609060101010101" pitchFamily="49" charset="-122"/>
                <a:cs typeface="Arial" panose="020B0604020202020204" pitchFamily="34" charset="0"/>
              </a:rPr>
              <a:t>——</a:t>
            </a:r>
            <a:r>
              <a:rPr lang="en-US" altLang="zh-CN" sz="3800" b="1" kern="1200" dirty="0" err="1" smtClean="0">
                <a:solidFill>
                  <a:srgbClr val="990000"/>
                </a:solidFill>
                <a:latin typeface="Arial" panose="020B0604020202020204" pitchFamily="34" charset="0"/>
                <a:ea typeface="黑体" panose="02010609060101010101" pitchFamily="49" charset="-122"/>
                <a:cs typeface="Arial" panose="020B0604020202020204" pitchFamily="34" charset="0"/>
              </a:rPr>
              <a:t>Applepay</a:t>
            </a:r>
            <a:endParaRPr lang="zh-CN" altLang="en-US" sz="3800" b="1" kern="1200" dirty="0">
              <a:solidFill>
                <a:srgbClr val="990000"/>
              </a:solidFill>
              <a:latin typeface="Arial" panose="020B0604020202020204" pitchFamily="34" charset="0"/>
              <a:ea typeface="黑体" panose="02010609060101010101" pitchFamily="49" charset="-122"/>
              <a:cs typeface="Arial" panose="020B0604020202020204" pitchFamily="34" charset="0"/>
            </a:endParaRPr>
          </a:p>
        </p:txBody>
      </p:sp>
      <p:sp>
        <p:nvSpPr>
          <p:cNvPr id="3" name="内容占位符 2"/>
          <p:cNvSpPr>
            <a:spLocks noGrp="1"/>
          </p:cNvSpPr>
          <p:nvPr>
            <p:ph idx="1"/>
          </p:nvPr>
        </p:nvSpPr>
        <p:spPr>
          <a:xfrm>
            <a:off x="457200" y="1757695"/>
            <a:ext cx="8229600" cy="4525963"/>
          </a:xfrm>
        </p:spPr>
        <p:txBody>
          <a:bodyPr/>
          <a:lstStyle/>
          <a:p>
            <a:pPr marL="0" indent="0">
              <a:buNone/>
            </a:pPr>
            <a:r>
              <a:rPr kumimoji="1" lang="en-US" altLang="zh-CN" sz="1800" b="1" dirty="0" smtClean="0"/>
              <a:t>Apple Pay</a:t>
            </a:r>
            <a:r>
              <a:rPr kumimoji="1" lang="zh-CN" altLang="en-US" sz="1800" b="1" dirty="0" smtClean="0"/>
              <a:t>的出现，将对银行、第三方支付企业，甚至整个支付生态环境都可能产生深远影响。</a:t>
            </a:r>
          </a:p>
          <a:p>
            <a:endParaRPr kumimoji="1" lang="zh-CN" altLang="en-US" dirty="0"/>
          </a:p>
        </p:txBody>
      </p:sp>
      <p:graphicFrame>
        <p:nvGraphicFramePr>
          <p:cNvPr id="5" name="内容占位符 5"/>
          <p:cNvGraphicFramePr>
            <a:graphicFrameLocks/>
          </p:cNvGraphicFramePr>
          <p:nvPr>
            <p:extLst/>
          </p:nvPr>
        </p:nvGraphicFramePr>
        <p:xfrm>
          <a:off x="511552" y="2399198"/>
          <a:ext cx="3721985" cy="296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4790843" y="2220133"/>
            <a:ext cx="3895957" cy="3139321"/>
          </a:xfrm>
          <a:prstGeom prst="rect">
            <a:avLst/>
          </a:prstGeom>
        </p:spPr>
        <p:txBody>
          <a:bodyPr wrap="square">
            <a:spAutoFit/>
          </a:bodyPr>
          <a:lstStyle/>
          <a:p>
            <a:pPr marL="285750" indent="-285750">
              <a:buFont typeface="Arial"/>
              <a:buChar char="•"/>
            </a:pPr>
            <a:r>
              <a:rPr kumimoji="1" lang="zh-CN" altLang="en-US" dirty="0" smtClean="0"/>
              <a:t>产品：结合在新款手机与新系统中的支付手段</a:t>
            </a:r>
            <a:endParaRPr kumimoji="1" lang="en-US" altLang="zh-CN" dirty="0" smtClean="0"/>
          </a:p>
          <a:p>
            <a:pPr marL="285750" indent="-285750">
              <a:buFont typeface="Arial"/>
              <a:buChar char="•"/>
            </a:pPr>
            <a:r>
              <a:rPr kumimoji="1" lang="zh-CN" altLang="en-US" dirty="0" smtClean="0"/>
              <a:t>关键技术：指纹识别，交易数据保密储存</a:t>
            </a:r>
            <a:endParaRPr kumimoji="1" lang="en-US" altLang="zh-CN" dirty="0" smtClean="0"/>
          </a:p>
          <a:p>
            <a:pPr marL="285750" indent="-285750">
              <a:buFont typeface="Arial"/>
              <a:buChar char="•"/>
            </a:pPr>
            <a:r>
              <a:rPr kumimoji="1" lang="zh-CN" altLang="en-US" dirty="0" smtClean="0"/>
              <a:t>本质：利用硬件市场上的优势地位，扩大应用接受的</a:t>
            </a:r>
            <a:r>
              <a:rPr kumimoji="1" lang="en-US" altLang="zh-CN" dirty="0" smtClean="0"/>
              <a:t>B</a:t>
            </a:r>
            <a:r>
              <a:rPr kumimoji="1" lang="zh-CN" altLang="en-US" dirty="0" smtClean="0"/>
              <a:t>端市场，提升服务质量（规模经济）</a:t>
            </a:r>
            <a:endParaRPr kumimoji="1" lang="en-US" altLang="zh-CN" dirty="0" smtClean="0"/>
          </a:p>
          <a:p>
            <a:pPr marL="285750" indent="-285750">
              <a:buFont typeface="Arial"/>
              <a:buChar char="•"/>
            </a:pPr>
            <a:r>
              <a:rPr kumimoji="1" lang="en-US" altLang="en-US" dirty="0" smtClean="0"/>
              <a:t>营销优势</a:t>
            </a:r>
            <a:r>
              <a:rPr kumimoji="1" lang="zh-CN" altLang="en-US" dirty="0" smtClean="0"/>
              <a:t>：口碑，用户体验</a:t>
            </a:r>
            <a:endParaRPr kumimoji="1" lang="en-US" altLang="zh-CN" dirty="0"/>
          </a:p>
          <a:p>
            <a:pPr marL="285750" indent="-285750">
              <a:buFont typeface="Arial"/>
              <a:buChar char="•"/>
            </a:pPr>
            <a:r>
              <a:rPr kumimoji="1" lang="zh-CN" altLang="en-US" dirty="0" smtClean="0"/>
              <a:t>创新性突破：</a:t>
            </a:r>
            <a:r>
              <a:rPr lang="zh-CN" altLang="en-US" dirty="0" smtClean="0"/>
              <a:t>省去了第三方支付的中间环节，同时减少了泄密的风险。实现 “去中介化”的互联网趋势。</a:t>
            </a:r>
            <a:endParaRPr kumimoji="1" lang="en-US" altLang="zh-CN" dirty="0" smtClean="0"/>
          </a:p>
        </p:txBody>
      </p:sp>
      <p:graphicFrame>
        <p:nvGraphicFramePr>
          <p:cNvPr id="9" name="内容占位符 3"/>
          <p:cNvGraphicFramePr>
            <a:graphicFrameLocks/>
          </p:cNvGraphicFramePr>
          <p:nvPr>
            <p:extLst/>
          </p:nvPr>
        </p:nvGraphicFramePr>
        <p:xfrm>
          <a:off x="493913" y="5486400"/>
          <a:ext cx="8175248" cy="4410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4" name="组 9"/>
          <p:cNvGrpSpPr/>
          <p:nvPr/>
        </p:nvGrpSpPr>
        <p:grpSpPr>
          <a:xfrm>
            <a:off x="3809908" y="6004497"/>
            <a:ext cx="1534930" cy="363719"/>
            <a:chOff x="6979890" y="1889274"/>
            <a:chExt cx="1534930" cy="747414"/>
          </a:xfrm>
        </p:grpSpPr>
        <p:sp>
          <p:nvSpPr>
            <p:cNvPr id="11" name="圆角矩形 10"/>
            <p:cNvSpPr/>
            <p:nvPr/>
          </p:nvSpPr>
          <p:spPr>
            <a:xfrm>
              <a:off x="6979890" y="1889274"/>
              <a:ext cx="1245691" cy="747414"/>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圆角矩形 4"/>
            <p:cNvSpPr/>
            <p:nvPr/>
          </p:nvSpPr>
          <p:spPr>
            <a:xfrm>
              <a:off x="7001781" y="1911165"/>
              <a:ext cx="1513039" cy="703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dirty="0" err="1" smtClean="0"/>
                <a:t>applepay</a:t>
              </a:r>
              <a:endParaRPr lang="zh-CN" altLang="en-US" sz="1900" kern="1200" dirty="0"/>
            </a:p>
          </p:txBody>
        </p:sp>
      </p:grpSp>
      <p:cxnSp>
        <p:nvCxnSpPr>
          <p:cNvPr id="14" name="肘形连接符 13"/>
          <p:cNvCxnSpPr/>
          <p:nvPr/>
        </p:nvCxnSpPr>
        <p:spPr>
          <a:xfrm>
            <a:off x="1146583" y="5980353"/>
            <a:ext cx="2663325" cy="176411"/>
          </a:xfrm>
          <a:prstGeom prst="bentConnector3">
            <a:avLst>
              <a:gd name="adj1" fmla="val 98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p:nvPr/>
        </p:nvCxnSpPr>
        <p:spPr>
          <a:xfrm flipV="1">
            <a:off x="5344838" y="5962712"/>
            <a:ext cx="2751802" cy="176411"/>
          </a:xfrm>
          <a:prstGeom prst="bentConnector3">
            <a:avLst>
              <a:gd name="adj1" fmla="val 10064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3447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4"/>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3761185"/>
            <a:ext cx="9144000" cy="2239565"/>
          </a:xfrm>
          <a:custGeom>
            <a:avLst/>
            <a:gdLst>
              <a:gd name="T0" fmla="*/ 6096001 w 12192000"/>
              <a:gd name="T1" fmla="*/ 0 h 2986087"/>
              <a:gd name="T2" fmla="*/ 12192000 w 12192000"/>
              <a:gd name="T3" fmla="*/ 2986087 h 2986087"/>
              <a:gd name="T4" fmla="*/ 12192000 w 12192000"/>
              <a:gd name="T5" fmla="*/ 2986087 h 2986087"/>
              <a:gd name="T6" fmla="*/ 0 w 12192000"/>
              <a:gd name="T7" fmla="*/ 2986087 h 2986087"/>
              <a:gd name="T8" fmla="*/ 0 w 12192000"/>
              <a:gd name="T9" fmla="*/ 0 h 2986087"/>
              <a:gd name="T10" fmla="*/ 12192000 w 12192000"/>
              <a:gd name="T11" fmla="*/ 2986087 h 2986087"/>
            </a:gdLst>
            <a:ahLst/>
            <a:cxnLst>
              <a:cxn ang="0">
                <a:pos x="T0" y="T1"/>
              </a:cxn>
              <a:cxn ang="0">
                <a:pos x="T2" y="T3"/>
              </a:cxn>
              <a:cxn ang="0">
                <a:pos x="T4" y="T5"/>
              </a:cxn>
              <a:cxn ang="0">
                <a:pos x="T6" y="T7"/>
              </a:cxn>
            </a:cxnLst>
            <a:rect l="T8" t="T9" r="T10" b="T11"/>
            <a:pathLst>
              <a:path w="12192000" h="2986087">
                <a:moveTo>
                  <a:pt x="6096001" y="0"/>
                </a:moveTo>
                <a:lnTo>
                  <a:pt x="12192000" y="2986087"/>
                </a:lnTo>
                <a:lnTo>
                  <a:pt x="12192000" y="2986087"/>
                </a:lnTo>
                <a:lnTo>
                  <a:pt x="0" y="2986087"/>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7172" name="等腰三角形 7"/>
          <p:cNvSpPr>
            <a:spLocks noChangeArrowheads="1"/>
          </p:cNvSpPr>
          <p:nvPr/>
        </p:nvSpPr>
        <p:spPr bwMode="auto">
          <a:xfrm rot="16200000">
            <a:off x="1082874" y="2572345"/>
            <a:ext cx="2296715" cy="4674395"/>
          </a:xfrm>
          <a:custGeom>
            <a:avLst/>
            <a:gdLst>
              <a:gd name="T0" fmla="*/ 0 w 2986089"/>
              <a:gd name="T1" fmla="*/ 2276476 h 6076951"/>
              <a:gd name="T2" fmla="*/ 9522 w 2986089"/>
              <a:gd name="T3" fmla="*/ 0 h 6076951"/>
              <a:gd name="T4" fmla="*/ 2986089 w 2986089"/>
              <a:gd name="T5" fmla="*/ 6076951 h 6076951"/>
              <a:gd name="T6" fmla="*/ 0 w 2986089"/>
              <a:gd name="T7" fmla="*/ 2276476 h 6076951"/>
              <a:gd name="T8" fmla="*/ 0 60000 65536"/>
              <a:gd name="T9" fmla="*/ 0 60000 65536"/>
              <a:gd name="T10" fmla="*/ 0 60000 65536"/>
              <a:gd name="T11" fmla="*/ 0 60000 65536"/>
              <a:gd name="T12" fmla="*/ 0 w 2986089"/>
              <a:gd name="T13" fmla="*/ 0 h 6076951"/>
              <a:gd name="T14" fmla="*/ 2986089 w 2986089"/>
              <a:gd name="T15" fmla="*/ 6076951 h 6076951"/>
            </a:gdLst>
            <a:ahLst/>
            <a:cxnLst>
              <a:cxn ang="T8">
                <a:pos x="T0" y="T1"/>
              </a:cxn>
              <a:cxn ang="T9">
                <a:pos x="T2" y="T3"/>
              </a:cxn>
              <a:cxn ang="T10">
                <a:pos x="T4" y="T5"/>
              </a:cxn>
              <a:cxn ang="T11">
                <a:pos x="T6" y="T7"/>
              </a:cxn>
            </a:cxnLst>
            <a:rect l="T12" t="T13" r="T14" b="T15"/>
            <a:pathLst>
              <a:path w="2986089" h="6076951">
                <a:moveTo>
                  <a:pt x="0" y="2276476"/>
                </a:moveTo>
                <a:lnTo>
                  <a:pt x="9522" y="0"/>
                </a:lnTo>
                <a:lnTo>
                  <a:pt x="2986089" y="6076951"/>
                </a:lnTo>
                <a:lnTo>
                  <a:pt x="0" y="2276476"/>
                </a:lnTo>
                <a:close/>
              </a:path>
            </a:pathLst>
          </a:custGeom>
          <a:solidFill>
            <a:srgbClr val="D8D8D8">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17"/>
          <p:cNvGrpSpPr>
            <a:grpSpLocks/>
          </p:cNvGrpSpPr>
          <p:nvPr/>
        </p:nvGrpSpPr>
        <p:grpSpPr bwMode="auto">
          <a:xfrm>
            <a:off x="3245644" y="809626"/>
            <a:ext cx="2645569" cy="1832372"/>
            <a:chOff x="0" y="0"/>
            <a:chExt cx="3182548" cy="2036641"/>
          </a:xfrm>
        </p:grpSpPr>
        <p:sp>
          <p:nvSpPr>
            <p:cNvPr id="7175" name="等腰三角形 10"/>
            <p:cNvSpPr>
              <a:spLocks noChangeArrowheads="1"/>
            </p:cNvSpPr>
            <p:nvPr/>
          </p:nvSpPr>
          <p:spPr bwMode="auto">
            <a:xfrm flipV="1">
              <a:off x="0" y="55803"/>
              <a:ext cx="3175876" cy="1980838"/>
            </a:xfrm>
            <a:prstGeom prst="triangle">
              <a:avLst>
                <a:gd name="adj" fmla="val 50000"/>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6" name="等腰三角形 7"/>
            <p:cNvSpPr>
              <a:spLocks noChangeArrowheads="1"/>
            </p:cNvSpPr>
            <p:nvPr/>
          </p:nvSpPr>
          <p:spPr bwMode="auto">
            <a:xfrm rot="5400000">
              <a:off x="1366923" y="221015"/>
              <a:ext cx="2036640" cy="1594610"/>
            </a:xfrm>
            <a:custGeom>
              <a:avLst/>
              <a:gdLst>
                <a:gd name="T0" fmla="*/ 0 w 3109533"/>
                <a:gd name="T1" fmla="*/ 661987 h 1138237"/>
                <a:gd name="T2" fmla="*/ 89747 w 3109533"/>
                <a:gd name="T3" fmla="*/ 0 h 1138237"/>
                <a:gd name="T4" fmla="*/ 3109533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3" name="组合 16"/>
          <p:cNvGrpSpPr>
            <a:grpSpLocks/>
          </p:cNvGrpSpPr>
          <p:nvPr/>
        </p:nvGrpSpPr>
        <p:grpSpPr bwMode="auto">
          <a:xfrm>
            <a:off x="4733925" y="829866"/>
            <a:ext cx="2656285" cy="1281113"/>
            <a:chOff x="0" y="0"/>
            <a:chExt cx="4223383" cy="2036640"/>
          </a:xfrm>
        </p:grpSpPr>
        <p:sp>
          <p:nvSpPr>
            <p:cNvPr id="7178" name="等腰三角形 9"/>
            <p:cNvSpPr>
              <a:spLocks noChangeArrowheads="1"/>
            </p:cNvSpPr>
            <p:nvPr/>
          </p:nvSpPr>
          <p:spPr bwMode="auto">
            <a:xfrm flipV="1">
              <a:off x="0" y="27902"/>
              <a:ext cx="4190029" cy="1980838"/>
            </a:xfrm>
            <a:prstGeom prst="triangle">
              <a:avLst>
                <a:gd name="adj" fmla="val 50000"/>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79" name="等腰三角形 7"/>
            <p:cNvSpPr>
              <a:spLocks noChangeArrowheads="1"/>
            </p:cNvSpPr>
            <p:nvPr/>
          </p:nvSpPr>
          <p:spPr bwMode="auto">
            <a:xfrm rot="5400000">
              <a:off x="2140878" y="-45865"/>
              <a:ext cx="2036640" cy="2128370"/>
            </a:xfrm>
            <a:custGeom>
              <a:avLst/>
              <a:gdLst>
                <a:gd name="T0" fmla="*/ 0 w 3109533"/>
                <a:gd name="T1" fmla="*/ 1042987 h 1519237"/>
                <a:gd name="T2" fmla="*/ 47151 w 3109533"/>
                <a:gd name="T3" fmla="*/ 0 h 1519237"/>
                <a:gd name="T4" fmla="*/ 3109533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nvGrpSpPr>
          <p:cNvPr id="4" name="组合 19"/>
          <p:cNvGrpSpPr>
            <a:grpSpLocks/>
          </p:cNvGrpSpPr>
          <p:nvPr/>
        </p:nvGrpSpPr>
        <p:grpSpPr bwMode="auto">
          <a:xfrm>
            <a:off x="2057401" y="850107"/>
            <a:ext cx="2270522" cy="1378744"/>
            <a:chOff x="0" y="0"/>
            <a:chExt cx="2451714" cy="1534624"/>
          </a:xfrm>
        </p:grpSpPr>
        <p:sp>
          <p:nvSpPr>
            <p:cNvPr id="7181" name="等腰三角形 14"/>
            <p:cNvSpPr>
              <a:spLocks noChangeArrowheads="1"/>
            </p:cNvSpPr>
            <p:nvPr/>
          </p:nvSpPr>
          <p:spPr bwMode="auto">
            <a:xfrm flipV="1">
              <a:off x="0" y="10648"/>
              <a:ext cx="2443388" cy="1523975"/>
            </a:xfrm>
            <a:prstGeom prst="triangle">
              <a:avLst>
                <a:gd name="adj" fmla="val 50000"/>
              </a:avLst>
            </a:prstGeom>
            <a:solidFill>
              <a:srgbClr val="BBD6EE">
                <a:alpha val="67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7182" name="等腰三角形 7"/>
            <p:cNvSpPr>
              <a:spLocks noChangeArrowheads="1"/>
            </p:cNvSpPr>
            <p:nvPr/>
          </p:nvSpPr>
          <p:spPr bwMode="auto">
            <a:xfrm rot="5400000">
              <a:off x="1057692" y="140600"/>
              <a:ext cx="1534624" cy="1253415"/>
            </a:xfrm>
            <a:custGeom>
              <a:avLst/>
              <a:gdLst>
                <a:gd name="T0" fmla="*/ 31479 w 1953048"/>
                <a:gd name="T1" fmla="*/ 490264 h 807056"/>
                <a:gd name="T2" fmla="*/ 0 w 1953048"/>
                <a:gd name="T3" fmla="*/ 0 h 807056"/>
                <a:gd name="T4" fmla="*/ 1953048 w 1953048"/>
                <a:gd name="T5" fmla="*/ 807056 h 807056"/>
                <a:gd name="T6" fmla="*/ 31479 w 1953048"/>
                <a:gd name="T7" fmla="*/ 490264 h 807056"/>
                <a:gd name="T8" fmla="*/ 0 60000 65536"/>
                <a:gd name="T9" fmla="*/ 0 60000 65536"/>
                <a:gd name="T10" fmla="*/ 0 60000 65536"/>
                <a:gd name="T11" fmla="*/ 0 60000 65536"/>
                <a:gd name="T12" fmla="*/ 0 w 1953048"/>
                <a:gd name="T13" fmla="*/ 0 h 807056"/>
                <a:gd name="T14" fmla="*/ 1953048 w 1953048"/>
                <a:gd name="T15" fmla="*/ 807056 h 807056"/>
              </a:gdLst>
              <a:ahLst/>
              <a:cxnLst>
                <a:cxn ang="T8">
                  <a:pos x="T0" y="T1"/>
                </a:cxn>
                <a:cxn ang="T9">
                  <a:pos x="T2" y="T3"/>
                </a:cxn>
                <a:cxn ang="T10">
                  <a:pos x="T4" y="T5"/>
                </a:cxn>
                <a:cxn ang="T11">
                  <a:pos x="T6" y="T7"/>
                </a:cxn>
              </a:cxnLst>
              <a:rect l="T12" t="T13" r="T14" b="T15"/>
              <a:pathLst>
                <a:path w="1953048" h="807056">
                  <a:moveTo>
                    <a:pt x="31479" y="490264"/>
                  </a:moveTo>
                  <a:lnTo>
                    <a:pt x="0" y="0"/>
                  </a:lnTo>
                  <a:lnTo>
                    <a:pt x="1953048" y="807056"/>
                  </a:lnTo>
                  <a:lnTo>
                    <a:pt x="31479" y="490264"/>
                  </a:lnTo>
                  <a:close/>
                </a:path>
              </a:pathLst>
            </a:custGeom>
            <a:solidFill>
              <a:srgbClr val="D8D8D8">
                <a:alpha val="20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sp>
        <p:nvSpPr>
          <p:cNvPr id="15" name="文本框 6"/>
          <p:cNvSpPr txBox="1"/>
          <p:nvPr/>
        </p:nvSpPr>
        <p:spPr>
          <a:xfrm>
            <a:off x="1763688" y="2574920"/>
            <a:ext cx="5616624" cy="854080"/>
          </a:xfrm>
          <a:prstGeom prst="rect">
            <a:avLst/>
          </a:prstGeom>
          <a:noFill/>
        </p:spPr>
        <p:txBody>
          <a:bodyPr wrap="square" rtlCol="0">
            <a:spAutoFit/>
          </a:bodyPr>
          <a:lstStyle/>
          <a:p>
            <a:pPr algn="ctr"/>
            <a:r>
              <a:rPr lang="zh-CN" altLang="en-US" sz="4950" b="1" spc="225" dirty="0" smtClean="0">
                <a:solidFill>
                  <a:srgbClr val="00B0F0"/>
                </a:solidFill>
              </a:rPr>
              <a:t>市场前景</a:t>
            </a:r>
            <a:endParaRPr lang="zh-HK" altLang="en-US" sz="4950" b="1" spc="225" dirty="0">
              <a:solidFill>
                <a:srgbClr val="00B0F0"/>
              </a:solidFill>
            </a:endParaRPr>
          </a:p>
        </p:txBody>
      </p:sp>
    </p:spTree>
    <p:extLst>
      <p:ext uri="{BB962C8B-B14F-4D97-AF65-F5344CB8AC3E}">
        <p14:creationId xmlns="" xmlns:p14="http://schemas.microsoft.com/office/powerpoint/2010/main" val="11577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3"/>
          <p:cNvGrpSpPr/>
          <p:nvPr/>
        </p:nvGrpSpPr>
        <p:grpSpPr>
          <a:xfrm>
            <a:off x="3677246" y="1351441"/>
            <a:ext cx="1789509" cy="46077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471127" y="1339454"/>
            <a:ext cx="2201747" cy="507831"/>
          </a:xfrm>
          <a:prstGeom prst="rect">
            <a:avLst/>
          </a:prstGeom>
          <a:noFill/>
        </p:spPr>
        <p:txBody>
          <a:bodyPr wrap="square" rtlCol="0">
            <a:spAutoFit/>
          </a:bodyPr>
          <a:lstStyle/>
          <a:p>
            <a:pPr algn="ctr"/>
            <a:r>
              <a:rPr lang="zh-CN" altLang="en-US" sz="2700" b="1" dirty="0">
                <a:solidFill>
                  <a:schemeClr val="tx1"/>
                </a:solidFill>
                <a:latin typeface="微软雅黑" panose="020B0503020204020204" pitchFamily="34" charset="-122"/>
                <a:ea typeface="微软雅黑" panose="020B0503020204020204" pitchFamily="34" charset="-122"/>
              </a:rPr>
              <a:t>目 录</a:t>
            </a:r>
            <a:endParaRPr lang="zh-HK" altLang="en-US" sz="27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cstate="print">
            <a:extLst>
              <a:ext uri="{BEBA8EAE-BF5A-486C-A8C5-ECC9F3942E4B}">
                <a14:imgProps xmlns="" xmlns:a14="http://schemas.microsoft.com/office/drawing/2010/main">
                  <a14:imgLayer r:embed="rId3">
                    <a14:imgEffect>
                      <a14:artisticBlur/>
                    </a14:imgEffect>
                  </a14:imgLayer>
                </a14:imgProps>
              </a:ext>
              <a:ext uri="{28A0092B-C50C-407E-A947-70E740481C1C}">
                <a14:useLocalDpi xmlns="" xmlns:a14="http://schemas.microsoft.com/office/drawing/2010/main" val="0"/>
              </a:ext>
            </a:extLst>
          </a:blip>
          <a:srcRect t="29238" b="35781"/>
          <a:stretch/>
        </p:blipFill>
        <p:spPr>
          <a:xfrm>
            <a:off x="0" y="2376711"/>
            <a:ext cx="9144000" cy="2132409"/>
          </a:xfrm>
          <a:prstGeom prst="rect">
            <a:avLst/>
          </a:prstGeom>
        </p:spPr>
      </p:pic>
      <p:sp>
        <p:nvSpPr>
          <p:cNvPr id="5" name="矩形 4"/>
          <p:cNvSpPr/>
          <p:nvPr/>
        </p:nvSpPr>
        <p:spPr>
          <a:xfrm>
            <a:off x="0" y="4512470"/>
            <a:ext cx="9144000" cy="117872"/>
          </a:xfrm>
          <a:prstGeom prst="rect">
            <a:avLst/>
          </a:prstGeom>
          <a:solidFill>
            <a:srgbClr val="F3D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5" name="矩形 14"/>
          <p:cNvSpPr/>
          <p:nvPr/>
        </p:nvSpPr>
        <p:spPr>
          <a:xfrm>
            <a:off x="0" y="2313386"/>
            <a:ext cx="9144000" cy="11787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32" name="文本框 31"/>
          <p:cNvSpPr txBox="1"/>
          <p:nvPr/>
        </p:nvSpPr>
        <p:spPr>
          <a:xfrm>
            <a:off x="35496" y="3759423"/>
            <a:ext cx="208823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移动支付背景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27" name="椭圆 26"/>
          <p:cNvSpPr/>
          <p:nvPr/>
        </p:nvSpPr>
        <p:spPr>
          <a:xfrm>
            <a:off x="683568" y="2762250"/>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1</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8" name="椭圆 27"/>
          <p:cNvSpPr/>
          <p:nvPr/>
        </p:nvSpPr>
        <p:spPr>
          <a:xfrm>
            <a:off x="3131840" y="2791754"/>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2</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29" name="椭圆 28"/>
          <p:cNvSpPr/>
          <p:nvPr/>
        </p:nvSpPr>
        <p:spPr>
          <a:xfrm>
            <a:off x="551154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3</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932040" y="3789040"/>
            <a:ext cx="2016224"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移动支付技术</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483768" y="3751959"/>
            <a:ext cx="2123873"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产业发展现状</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
        <p:nvSpPr>
          <p:cNvPr id="17" name="椭圆 16"/>
          <p:cNvSpPr/>
          <p:nvPr/>
        </p:nvSpPr>
        <p:spPr>
          <a:xfrm>
            <a:off x="7671780" y="2780928"/>
            <a:ext cx="860660" cy="860660"/>
          </a:xfrm>
          <a:prstGeom prst="ellipse">
            <a:avLst/>
          </a:prstGeom>
          <a:solidFill>
            <a:srgbClr val="92D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solidFill>
                  <a:srgbClr val="FFFF00"/>
                </a:solidFill>
                <a:latin typeface="微软雅黑" panose="020B0503020204020204" pitchFamily="34" charset="-122"/>
                <a:ea typeface="微软雅黑" panose="020B0503020204020204" pitchFamily="34" charset="-122"/>
              </a:rPr>
              <a:t>4</a:t>
            </a:r>
            <a:endParaRPr lang="zh-HK" altLang="en-US" sz="4000" b="1" dirty="0">
              <a:solidFill>
                <a:srgbClr val="FFFF00"/>
              </a:solidFill>
              <a:latin typeface="微软雅黑" panose="020B0503020204020204" pitchFamily="34" charset="-122"/>
              <a:ea typeface="微软雅黑" panose="020B0503020204020204" pitchFamily="34" charset="-122"/>
            </a:endParaRPr>
          </a:p>
        </p:txBody>
      </p:sp>
      <p:sp>
        <p:nvSpPr>
          <p:cNvPr id="18" name="文本框 33"/>
          <p:cNvSpPr txBox="1"/>
          <p:nvPr/>
        </p:nvSpPr>
        <p:spPr>
          <a:xfrm>
            <a:off x="7458400" y="3789040"/>
            <a:ext cx="1434080" cy="461665"/>
          </a:xfrm>
          <a:prstGeom prst="rect">
            <a:avLst/>
          </a:prstGeom>
          <a:noFill/>
        </p:spPr>
        <p:txBody>
          <a:bodyPr wrap="square" rtlCol="0">
            <a:spAutoFit/>
          </a:bodyPr>
          <a:lstStyle/>
          <a:p>
            <a:pPr algn="ctr"/>
            <a:r>
              <a:rPr lang="zh-CN" altLang="en-US" sz="2400" b="1" dirty="0" smtClean="0">
                <a:solidFill>
                  <a:srgbClr val="FFFF00"/>
                </a:solidFill>
                <a:latin typeface="微软雅黑" panose="020B0503020204020204" pitchFamily="34" charset="-122"/>
                <a:ea typeface="微软雅黑" panose="020B0503020204020204" pitchFamily="34" charset="-122"/>
              </a:rPr>
              <a:t>发展趋势</a:t>
            </a:r>
            <a:endParaRPr lang="zh-HK"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82370614"/>
      </p:ext>
    </p:extLst>
  </p:cSld>
  <p:clrMapOvr>
    <a:masterClrMapping/>
  </p:clrMapOvr>
  <mc:AlternateContent xmlns:mc="http://schemas.openxmlformats.org/markup-compatibility/2006">
    <mc:Choice xmlns=""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8"/>
                                        </p:tgtEl>
                                        <p:attrNameLst>
                                          <p:attrName>ppt_x</p:attrName>
                                          <p:attrName>ppt_y</p:attrName>
                                        </p:attrNameLst>
                                      </p:cBhvr>
                                    </p:animMotion>
                                    <p:animRot by="1500000">
                                      <p:cBhvr>
                                        <p:cTn id="7" dur="125" fill="hold">
                                          <p:stCondLst>
                                            <p:cond delay="0"/>
                                          </p:stCondLst>
                                        </p:cTn>
                                        <p:tgtEl>
                                          <p:spTgt spid="18"/>
                                        </p:tgtEl>
                                        <p:attrNameLst>
                                          <p:attrName>r</p:attrName>
                                        </p:attrNameLst>
                                      </p:cBhvr>
                                    </p:animRot>
                                    <p:animRot by="-1500000">
                                      <p:cBhvr>
                                        <p:cTn id="8" dur="125" fill="hold">
                                          <p:stCondLst>
                                            <p:cond delay="125"/>
                                          </p:stCondLst>
                                        </p:cTn>
                                        <p:tgtEl>
                                          <p:spTgt spid="18"/>
                                        </p:tgtEl>
                                        <p:attrNameLst>
                                          <p:attrName>r</p:attrName>
                                        </p:attrNameLst>
                                      </p:cBhvr>
                                    </p:animRot>
                                    <p:animRot by="-1500000">
                                      <p:cBhvr>
                                        <p:cTn id="9" dur="125" fill="hold">
                                          <p:stCondLst>
                                            <p:cond delay="250"/>
                                          </p:stCondLst>
                                        </p:cTn>
                                        <p:tgtEl>
                                          <p:spTgt spid="18"/>
                                        </p:tgtEl>
                                        <p:attrNameLst>
                                          <p:attrName>r</p:attrName>
                                        </p:attrNameLst>
                                      </p:cBhvr>
                                    </p:animRot>
                                    <p:animRot by="1500000">
                                      <p:cBhvr>
                                        <p:cTn id="10" dur="125" fill="hold">
                                          <p:stCondLst>
                                            <p:cond delay="375"/>
                                          </p:stCondLst>
                                        </p:cTn>
                                        <p:tgtEl>
                                          <p:spTgt spid="18"/>
                                        </p:tgtEl>
                                        <p:attrNameLst>
                                          <p:attrName>r</p:attrName>
                                        </p:attrNameLst>
                                      </p:cBhvr>
                                    </p:animRot>
                                  </p:childTnLst>
                                </p:cTn>
                              </p:par>
                              <p:par>
                                <p:cTn id="11" presetID="1" presetClass="emph" presetSubtype="2" fill="hold" nodeType="withEffect">
                                  <p:stCondLst>
                                    <p:cond delay="0"/>
                                  </p:stCondLst>
                                  <p:childTnLst>
                                    <p:animClr clrSpc="rgb">
                                      <p:cBhvr>
                                        <p:cTn id="12" dur="500" fill="hold"/>
                                        <p:tgtEl>
                                          <p:spTgt spid="17"/>
                                        </p:tgtEl>
                                        <p:attrNameLst>
                                          <p:attrName>fillcolor</p:attrName>
                                        </p:attrNameLst>
                                      </p:cBhvr>
                                      <p:to>
                                        <a:schemeClr val="accent2"/>
                                      </p:to>
                                    </p:animClr>
                                    <p:set>
                                      <p:cBhvr>
                                        <p:cTn id="13" dur="500" fill="hold"/>
                                        <p:tgtEl>
                                          <p:spTgt spid="17"/>
                                        </p:tgtEl>
                                        <p:attrNameLst>
                                          <p:attrName>fill.type</p:attrName>
                                        </p:attrNameLst>
                                      </p:cBhvr>
                                      <p:to>
                                        <p:strVal val="solid"/>
                                      </p:to>
                                    </p:set>
                                    <p:set>
                                      <p:cBhvr>
                                        <p:cTn id="14" dur="5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183"/>
          <p:cNvSpPr>
            <a:spLocks noChangeArrowheads="1"/>
          </p:cNvSpPr>
          <p:nvPr/>
        </p:nvSpPr>
        <p:spPr bwMode="auto">
          <a:xfrm>
            <a:off x="532210" y="4324351"/>
            <a:ext cx="2606278" cy="1394222"/>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nvGrpSpPr>
          <p:cNvPr id="2" name="组合 1189"/>
          <p:cNvGrpSpPr>
            <a:grpSpLocks/>
          </p:cNvGrpSpPr>
          <p:nvPr/>
        </p:nvGrpSpPr>
        <p:grpSpPr bwMode="auto">
          <a:xfrm>
            <a:off x="6091238" y="1308497"/>
            <a:ext cx="3813572" cy="5567363"/>
            <a:chOff x="0" y="0"/>
            <a:chExt cx="5084620" cy="7422945"/>
          </a:xfrm>
        </p:grpSpPr>
        <p:sp>
          <p:nvSpPr>
            <p:cNvPr id="13316" name="矩形 1188"/>
            <p:cNvSpPr>
              <a:spLocks noChangeArrowheads="1"/>
            </p:cNvSpPr>
            <p:nvPr/>
          </p:nvSpPr>
          <p:spPr bwMode="auto">
            <a:xfrm rot="2678193">
              <a:off x="1144437" y="3854428"/>
              <a:ext cx="3940183" cy="3268984"/>
            </a:xfrm>
            <a:prstGeom prst="rect">
              <a:avLst/>
            </a:prstGeom>
            <a:solidFill>
              <a:srgbClr val="9CC2E5">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17" name="矩形 1187"/>
            <p:cNvSpPr>
              <a:spLocks noChangeArrowheads="1"/>
            </p:cNvSpPr>
            <p:nvPr/>
          </p:nvSpPr>
          <p:spPr bwMode="auto">
            <a:xfrm rot="2735885">
              <a:off x="0" y="6088814"/>
              <a:ext cx="1334125" cy="1334125"/>
            </a:xfrm>
            <a:prstGeom prst="rect">
              <a:avLst/>
            </a:prstGeom>
            <a:solidFill>
              <a:srgbClr val="F2F2F2">
                <a:alpha val="89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18" name="矩形 316"/>
            <p:cNvSpPr>
              <a:spLocks noChangeArrowheads="1"/>
            </p:cNvSpPr>
            <p:nvPr/>
          </p:nvSpPr>
          <p:spPr bwMode="auto">
            <a:xfrm rot="2575587">
              <a:off x="2757313" y="194571"/>
              <a:ext cx="714427" cy="714427"/>
            </a:xfrm>
            <a:prstGeom prst="rect">
              <a:avLst/>
            </a:prstGeom>
            <a:solidFill>
              <a:srgbClr val="2E75B5">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19" name="矩形 317"/>
            <p:cNvSpPr>
              <a:spLocks noChangeArrowheads="1"/>
            </p:cNvSpPr>
            <p:nvPr/>
          </p:nvSpPr>
          <p:spPr bwMode="auto">
            <a:xfrm rot="2575587">
              <a:off x="2123007" y="0"/>
              <a:ext cx="178029" cy="178029"/>
            </a:xfrm>
            <a:prstGeom prst="rect">
              <a:avLst/>
            </a:prstGeom>
            <a:solidFill>
              <a:srgbClr val="BBD6EE">
                <a:alpha val="2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pic>
        <p:nvPicPr>
          <p:cNvPr id="13320" name="图片 289"/>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7225" y="1957388"/>
            <a:ext cx="2253854" cy="2343150"/>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3321" name="图片 292"/>
          <p:cNvPicPr preferRelativeResize="0">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48050" y="1968104"/>
            <a:ext cx="2247900" cy="2344340"/>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3322" name="图片 294"/>
          <p:cNvPicPr preferRelativeResize="0">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210300" y="1968104"/>
            <a:ext cx="2247900" cy="2344340"/>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3323" name="矩形 296"/>
          <p:cNvSpPr>
            <a:spLocks noChangeArrowheads="1"/>
          </p:cNvSpPr>
          <p:nvPr/>
        </p:nvSpPr>
        <p:spPr bwMode="auto">
          <a:xfrm>
            <a:off x="3240881" y="4313635"/>
            <a:ext cx="2695575" cy="1415653"/>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24" name="矩形 297"/>
          <p:cNvSpPr>
            <a:spLocks noChangeArrowheads="1"/>
          </p:cNvSpPr>
          <p:nvPr/>
        </p:nvSpPr>
        <p:spPr bwMode="auto">
          <a:xfrm>
            <a:off x="6074569" y="4337447"/>
            <a:ext cx="2582466" cy="1427559"/>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25" name="直角三角形 1185"/>
          <p:cNvSpPr>
            <a:spLocks noChangeArrowheads="1"/>
          </p:cNvSpPr>
          <p:nvPr/>
        </p:nvSpPr>
        <p:spPr bwMode="auto">
          <a:xfrm rot="5400000">
            <a:off x="698302" y="1943696"/>
            <a:ext cx="513159" cy="561975"/>
          </a:xfrm>
          <a:prstGeom prst="rtTriangle">
            <a:avLst/>
          </a:prstGeom>
          <a:solidFill>
            <a:srgbClr val="F2F2F2">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26" name="直角三角形 302"/>
          <p:cNvSpPr>
            <a:spLocks noChangeArrowheads="1"/>
          </p:cNvSpPr>
          <p:nvPr/>
        </p:nvSpPr>
        <p:spPr bwMode="auto">
          <a:xfrm rot="5400000">
            <a:off x="3472458" y="1943696"/>
            <a:ext cx="513159" cy="561975"/>
          </a:xfrm>
          <a:prstGeom prst="rtTriangle">
            <a:avLst/>
          </a:prstGeom>
          <a:solidFill>
            <a:srgbClr val="F2F2F2">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27" name="直角三角形 303"/>
          <p:cNvSpPr>
            <a:spLocks noChangeArrowheads="1"/>
          </p:cNvSpPr>
          <p:nvPr/>
        </p:nvSpPr>
        <p:spPr bwMode="auto">
          <a:xfrm rot="5400000">
            <a:off x="6234708" y="1943696"/>
            <a:ext cx="513159" cy="561975"/>
          </a:xfrm>
          <a:prstGeom prst="rtTriangle">
            <a:avLst/>
          </a:prstGeom>
          <a:solidFill>
            <a:srgbClr val="F2F2F2">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28" name="文本框 304"/>
          <p:cNvSpPr>
            <a:spLocks noChangeArrowheads="1"/>
          </p:cNvSpPr>
          <p:nvPr/>
        </p:nvSpPr>
        <p:spPr bwMode="auto">
          <a:xfrm>
            <a:off x="726281" y="4356498"/>
            <a:ext cx="161925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1500"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发展趋势一</a:t>
            </a:r>
          </a:p>
        </p:txBody>
      </p:sp>
      <p:sp>
        <p:nvSpPr>
          <p:cNvPr id="13329" name="文本框 305"/>
          <p:cNvSpPr>
            <a:spLocks noChangeArrowheads="1"/>
          </p:cNvSpPr>
          <p:nvPr/>
        </p:nvSpPr>
        <p:spPr bwMode="auto">
          <a:xfrm>
            <a:off x="3481387" y="4345782"/>
            <a:ext cx="1433513"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1500"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发展趋势二</a:t>
            </a:r>
          </a:p>
        </p:txBody>
      </p:sp>
      <p:sp>
        <p:nvSpPr>
          <p:cNvPr id="13330" name="文本框 306"/>
          <p:cNvSpPr>
            <a:spLocks noChangeArrowheads="1"/>
          </p:cNvSpPr>
          <p:nvPr/>
        </p:nvSpPr>
        <p:spPr bwMode="auto">
          <a:xfrm>
            <a:off x="6244828" y="4345782"/>
            <a:ext cx="1433513"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1500" b="1">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发展趋势三</a:t>
            </a:r>
          </a:p>
        </p:txBody>
      </p:sp>
      <p:sp>
        <p:nvSpPr>
          <p:cNvPr id="13331" name="文本框 1186"/>
          <p:cNvSpPr>
            <a:spLocks noChangeArrowheads="1"/>
          </p:cNvSpPr>
          <p:nvPr/>
        </p:nvSpPr>
        <p:spPr bwMode="auto">
          <a:xfrm>
            <a:off x="729854" y="4704160"/>
            <a:ext cx="215384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2100">
                <a:sym typeface="Tahoma" panose="020B0604030504040204" pitchFamily="34" charset="0"/>
              </a:rPr>
              <a:t>移动支付技术催生支付大融合</a:t>
            </a:r>
          </a:p>
          <a:p>
            <a:endParaRPr lang="zh-CN" altLang="en-US" sz="1200">
              <a:sym typeface="Tahoma" panose="020B0604030504040204" pitchFamily="34" charset="0"/>
            </a:endParaRPr>
          </a:p>
        </p:txBody>
      </p:sp>
      <p:sp>
        <p:nvSpPr>
          <p:cNvPr id="13332" name="文本框 308"/>
          <p:cNvSpPr>
            <a:spLocks noChangeArrowheads="1"/>
          </p:cNvSpPr>
          <p:nvPr/>
        </p:nvSpPr>
        <p:spPr bwMode="auto">
          <a:xfrm>
            <a:off x="3481388" y="4704160"/>
            <a:ext cx="2153841"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100">
                <a:sym typeface="Tahoma" panose="020B0604030504040204" pitchFamily="34" charset="0"/>
              </a:rPr>
              <a:t>移动支付趋向构建大生态</a:t>
            </a:r>
          </a:p>
        </p:txBody>
      </p:sp>
      <p:sp>
        <p:nvSpPr>
          <p:cNvPr id="13333" name="文本框 309"/>
          <p:cNvSpPr>
            <a:spLocks noChangeArrowheads="1"/>
          </p:cNvSpPr>
          <p:nvPr/>
        </p:nvSpPr>
        <p:spPr bwMode="auto">
          <a:xfrm>
            <a:off x="6186488" y="4642247"/>
            <a:ext cx="2212181" cy="1061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100">
                <a:sym typeface="Tahoma" panose="020B0604030504040204" pitchFamily="34" charset="0"/>
              </a:rPr>
              <a:t>基于角色的企业定位开始出现差异化发展</a:t>
            </a:r>
          </a:p>
        </p:txBody>
      </p:sp>
      <p:grpSp>
        <p:nvGrpSpPr>
          <p:cNvPr id="3" name="组合 12"/>
          <p:cNvGrpSpPr>
            <a:grpSpLocks/>
          </p:cNvGrpSpPr>
          <p:nvPr/>
        </p:nvGrpSpPr>
        <p:grpSpPr bwMode="auto">
          <a:xfrm>
            <a:off x="0" y="476672"/>
            <a:ext cx="4425554" cy="709556"/>
            <a:chOff x="0" y="85728"/>
            <a:chExt cx="5899700" cy="946789"/>
          </a:xfrm>
        </p:grpSpPr>
        <p:grpSp>
          <p:nvGrpSpPr>
            <p:cNvPr id="4" name="组合 13"/>
            <p:cNvGrpSpPr>
              <a:grpSpLocks/>
            </p:cNvGrpSpPr>
            <p:nvPr/>
          </p:nvGrpSpPr>
          <p:grpSpPr bwMode="auto">
            <a:xfrm>
              <a:off x="0" y="85728"/>
              <a:ext cx="5888396" cy="814388"/>
              <a:chOff x="0" y="85728"/>
              <a:chExt cx="5888396" cy="814388"/>
            </a:xfrm>
          </p:grpSpPr>
          <p:sp>
            <p:nvSpPr>
              <p:cNvPr id="13336" name="文本框 15"/>
              <p:cNvSpPr>
                <a:spLocks noChangeArrowheads="1"/>
              </p:cNvSpPr>
              <p:nvPr/>
            </p:nvSpPr>
            <p:spPr bwMode="auto">
              <a:xfrm>
                <a:off x="1044935" y="202529"/>
                <a:ext cx="4843461" cy="662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r>
                  <a:rPr lang="zh-CN" altLang="en-US" sz="2625" b="1" dirty="0">
                    <a:solidFill>
                      <a:srgbClr val="2E75B5"/>
                    </a:solidFill>
                    <a:latin typeface="Segoe UI Emoji" pitchFamily="2" charset="0"/>
                    <a:sym typeface="Segoe UI Black" pitchFamily="2" charset="0"/>
                  </a:rPr>
                  <a:t>“我”的发展趋势</a:t>
                </a:r>
              </a:p>
            </p:txBody>
          </p:sp>
          <p:grpSp>
            <p:nvGrpSpPr>
              <p:cNvPr id="5" name="组合 16"/>
              <p:cNvGrpSpPr>
                <a:grpSpLocks/>
              </p:cNvGrpSpPr>
              <p:nvPr/>
            </p:nvGrpSpPr>
            <p:grpSpPr bwMode="auto">
              <a:xfrm>
                <a:off x="0" y="85728"/>
                <a:ext cx="981293" cy="814388"/>
                <a:chOff x="0" y="85723"/>
                <a:chExt cx="981293" cy="814388"/>
              </a:xfrm>
            </p:grpSpPr>
            <p:sp>
              <p:nvSpPr>
                <p:cNvPr id="13338" name="矩形 17"/>
                <p:cNvSpPr>
                  <a:spLocks noChangeArrowheads="1"/>
                </p:cNvSpPr>
                <p:nvPr/>
              </p:nvSpPr>
              <p:spPr bwMode="auto">
                <a:xfrm>
                  <a:off x="823918" y="85723"/>
                  <a:ext cx="157375"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3340" name="矩形 19"/>
                <p:cNvSpPr>
                  <a:spLocks noChangeArrowheads="1"/>
                </p:cNvSpPr>
                <p:nvPr/>
              </p:nvSpPr>
              <p:spPr bwMode="auto">
                <a:xfrm>
                  <a:off x="0" y="85724"/>
                  <a:ext cx="704852" cy="814387"/>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13344" name="文本框 14"/>
            <p:cNvSpPr>
              <a:spLocks noChangeArrowheads="1"/>
            </p:cNvSpPr>
            <p:nvPr/>
          </p:nvSpPr>
          <p:spPr bwMode="auto">
            <a:xfrm>
              <a:off x="1047752" y="555103"/>
              <a:ext cx="4851948" cy="4774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Tree>
    <p:extLst>
      <p:ext uri="{BB962C8B-B14F-4D97-AF65-F5344CB8AC3E}">
        <p14:creationId xmlns="" xmlns:p14="http://schemas.microsoft.com/office/powerpoint/2010/main" val="1285943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2"/>
          <p:cNvSpPr>
            <a:spLocks noChangeArrowheads="1"/>
          </p:cNvSpPr>
          <p:nvPr/>
        </p:nvSpPr>
        <p:spPr bwMode="auto">
          <a:xfrm>
            <a:off x="2767013" y="2937272"/>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zh-CN" altLang="en-US" sz="1800" b="1">
              <a:solidFill>
                <a:srgbClr val="000000"/>
              </a:solidFill>
              <a:latin typeface="Zag Regular" pitchFamily="2" charset="0"/>
              <a:sym typeface="Zag Regular" pitchFamily="2" charset="0"/>
            </a:endParaRPr>
          </a:p>
        </p:txBody>
      </p:sp>
      <p:sp>
        <p:nvSpPr>
          <p:cNvPr id="14339" name="矩形 3"/>
          <p:cNvSpPr>
            <a:spLocks noChangeArrowheads="1"/>
          </p:cNvSpPr>
          <p:nvPr/>
        </p:nvSpPr>
        <p:spPr bwMode="auto">
          <a:xfrm>
            <a:off x="4232673" y="2937272"/>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zh-CN" altLang="en-US" sz="1800" b="1">
              <a:solidFill>
                <a:srgbClr val="000000"/>
              </a:solidFill>
              <a:latin typeface="Zag Regular" pitchFamily="2" charset="0"/>
              <a:sym typeface="Zag Regular" pitchFamily="2" charset="0"/>
            </a:endParaRPr>
          </a:p>
        </p:txBody>
      </p:sp>
      <p:sp>
        <p:nvSpPr>
          <p:cNvPr id="14340" name="矩形 4"/>
          <p:cNvSpPr>
            <a:spLocks noChangeArrowheads="1"/>
          </p:cNvSpPr>
          <p:nvPr/>
        </p:nvSpPr>
        <p:spPr bwMode="auto">
          <a:xfrm>
            <a:off x="5715001" y="2937272"/>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zh-CN" altLang="en-US" sz="1800" b="1">
              <a:solidFill>
                <a:srgbClr val="000000"/>
              </a:solidFill>
              <a:latin typeface="Zag Regular" pitchFamily="2" charset="0"/>
              <a:sym typeface="Zag Regular" pitchFamily="2" charset="0"/>
            </a:endParaRPr>
          </a:p>
        </p:txBody>
      </p:sp>
      <p:sp>
        <p:nvSpPr>
          <p:cNvPr id="14341" name="矩形 5"/>
          <p:cNvSpPr>
            <a:spLocks noChangeArrowheads="1"/>
          </p:cNvSpPr>
          <p:nvPr/>
        </p:nvSpPr>
        <p:spPr bwMode="auto">
          <a:xfrm>
            <a:off x="7254478" y="2937272"/>
            <a:ext cx="7184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800" b="1">
                <a:solidFill>
                  <a:srgbClr val="000000"/>
                </a:solidFill>
                <a:latin typeface="Zag Regular" pitchFamily="2" charset="0"/>
                <a:sym typeface="Zag Regular" pitchFamily="2" charset="0"/>
              </a:rPr>
              <a:t>TASK 4</a:t>
            </a:r>
            <a:endParaRPr lang="zh-CN" altLang="en-US" sz="1800" b="1">
              <a:solidFill>
                <a:srgbClr val="000000"/>
              </a:solidFill>
              <a:latin typeface="Zag Regular" pitchFamily="2" charset="0"/>
              <a:sym typeface="Zag Regular" pitchFamily="2" charset="0"/>
            </a:endParaRPr>
          </a:p>
        </p:txBody>
      </p:sp>
      <p:pic>
        <p:nvPicPr>
          <p:cNvPr id="14342" name="图片 6"/>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82942" y="857250"/>
            <a:ext cx="1059656" cy="529829"/>
          </a:xfrm>
          <a:custGeom>
            <a:avLst/>
            <a:gdLst>
              <a:gd name="T0" fmla="*/ 0 w 1413135"/>
              <a:gd name="T1" fmla="*/ 0 h 706385"/>
              <a:gd name="T2" fmla="*/ 1413135 w 1413135"/>
              <a:gd name="T3" fmla="*/ 0 h 706385"/>
              <a:gd name="T4" fmla="*/ 690511 w 1413135"/>
              <a:gd name="T5" fmla="*/ 706385 h 706385"/>
              <a:gd name="T6" fmla="*/ 0 w 1413135"/>
              <a:gd name="T7" fmla="*/ 0 h 706385"/>
              <a:gd name="T8" fmla="*/ 0 w 1413135"/>
              <a:gd name="T9" fmla="*/ 0 h 706385"/>
              <a:gd name="T10" fmla="*/ 1413135 w 1413135"/>
              <a:gd name="T11" fmla="*/ 706385 h 706385"/>
            </a:gdLst>
            <a:ahLst/>
            <a:cxnLst>
              <a:cxn ang="0">
                <a:pos x="T0" y="T1"/>
              </a:cxn>
              <a:cxn ang="0">
                <a:pos x="T2" y="T3"/>
              </a:cxn>
              <a:cxn ang="0">
                <a:pos x="T4" y="T5"/>
              </a:cxn>
              <a:cxn ang="0">
                <a:pos x="T6" y="T7"/>
              </a:cxn>
            </a:cxnLst>
            <a:rect l="T8" t="T9" r="T10" b="T11"/>
            <a:pathLst>
              <a:path w="1413135" h="706385">
                <a:moveTo>
                  <a:pt x="0" y="0"/>
                </a:moveTo>
                <a:lnTo>
                  <a:pt x="1413135" y="0"/>
                </a:lnTo>
                <a:lnTo>
                  <a:pt x="690511" y="706385"/>
                </a:lnTo>
                <a:lnTo>
                  <a:pt x="0"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4343" name="图片 7"/>
          <p:cNvPicPr preferRelativeResize="0">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19950" y="857250"/>
            <a:ext cx="1924050" cy="2305050"/>
          </a:xfrm>
          <a:custGeom>
            <a:avLst/>
            <a:gdLst>
              <a:gd name="T0" fmla="*/ 468300 w 2566009"/>
              <a:gd name="T1" fmla="*/ 0 h 3074138"/>
              <a:gd name="T2" fmla="*/ 2566009 w 2566009"/>
              <a:gd name="T3" fmla="*/ 0 h 3074138"/>
              <a:gd name="T4" fmla="*/ 2566009 w 2566009"/>
              <a:gd name="T5" fmla="*/ 3065886 h 3074138"/>
              <a:gd name="T6" fmla="*/ 2557567 w 2566009"/>
              <a:gd name="T7" fmla="*/ 3074138 h 3074138"/>
              <a:gd name="T8" fmla="*/ 0 w 2566009"/>
              <a:gd name="T9" fmla="*/ 457776 h 3074138"/>
              <a:gd name="T10" fmla="*/ 468300 w 2566009"/>
              <a:gd name="T11" fmla="*/ 0 h 3074138"/>
              <a:gd name="T12" fmla="*/ 0 w 2566009"/>
              <a:gd name="T13" fmla="*/ 0 h 3074138"/>
              <a:gd name="T14" fmla="*/ 2566009 w 2566009"/>
              <a:gd name="T15" fmla="*/ 3074138 h 3074138"/>
            </a:gdLst>
            <a:ahLst/>
            <a:cxnLst>
              <a:cxn ang="0">
                <a:pos x="T0" y="T1"/>
              </a:cxn>
              <a:cxn ang="0">
                <a:pos x="T2" y="T3"/>
              </a:cxn>
              <a:cxn ang="0">
                <a:pos x="T4" y="T5"/>
              </a:cxn>
              <a:cxn ang="0">
                <a:pos x="T6" y="T7"/>
              </a:cxn>
              <a:cxn ang="0">
                <a:pos x="T8" y="T9"/>
              </a:cxn>
              <a:cxn ang="0">
                <a:pos x="T10" y="T11"/>
              </a:cxn>
            </a:cxnLst>
            <a:rect l="T12" t="T13" r="T14" b="T15"/>
            <a:pathLst>
              <a:path w="2566009" h="3074138">
                <a:moveTo>
                  <a:pt x="468300" y="0"/>
                </a:moveTo>
                <a:lnTo>
                  <a:pt x="2566009" y="0"/>
                </a:lnTo>
                <a:lnTo>
                  <a:pt x="2566009" y="3065886"/>
                </a:lnTo>
                <a:lnTo>
                  <a:pt x="2557567" y="3074138"/>
                </a:lnTo>
                <a:lnTo>
                  <a:pt x="0" y="457776"/>
                </a:lnTo>
                <a:lnTo>
                  <a:pt x="468300"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4344" name="图片 8"/>
          <p:cNvPicPr preferRelativeResize="0">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85248" y="928688"/>
            <a:ext cx="1029890" cy="1029891"/>
          </a:xfrm>
          <a:custGeom>
            <a:avLst/>
            <a:gdLst>
              <a:gd name="T0" fmla="*/ 675477 w 1373558"/>
              <a:gd name="T1" fmla="*/ 0 h 1374427"/>
              <a:gd name="T2" fmla="*/ 1373558 w 1373558"/>
              <a:gd name="T3" fmla="*/ 714129 h 1374427"/>
              <a:gd name="T4" fmla="*/ 698081 w 1373558"/>
              <a:gd name="T5" fmla="*/ 1374427 h 1374427"/>
              <a:gd name="T6" fmla="*/ 0 w 1373558"/>
              <a:gd name="T7" fmla="*/ 660298 h 1374427"/>
              <a:gd name="T8" fmla="*/ 675477 w 1373558"/>
              <a:gd name="T9" fmla="*/ 0 h 1374427"/>
              <a:gd name="T10" fmla="*/ 0 w 1373558"/>
              <a:gd name="T11" fmla="*/ 0 h 1374427"/>
              <a:gd name="T12" fmla="*/ 1373558 w 1373558"/>
              <a:gd name="T13" fmla="*/ 1374427 h 1374427"/>
            </a:gdLst>
            <a:ahLst/>
            <a:cxnLst>
              <a:cxn ang="0">
                <a:pos x="T0" y="T1"/>
              </a:cxn>
              <a:cxn ang="0">
                <a:pos x="T2" y="T3"/>
              </a:cxn>
              <a:cxn ang="0">
                <a:pos x="T4" y="T5"/>
              </a:cxn>
              <a:cxn ang="0">
                <a:pos x="T6" y="T7"/>
              </a:cxn>
              <a:cxn ang="0">
                <a:pos x="T8" y="T9"/>
              </a:cxn>
            </a:cxnLst>
            <a:rect l="T10" t="T11" r="T12" b="T13"/>
            <a:pathLst>
              <a:path w="1373558" h="1374427">
                <a:moveTo>
                  <a:pt x="675477" y="0"/>
                </a:moveTo>
                <a:lnTo>
                  <a:pt x="1373558" y="714129"/>
                </a:lnTo>
                <a:lnTo>
                  <a:pt x="698081" y="1374427"/>
                </a:lnTo>
                <a:lnTo>
                  <a:pt x="0" y="660298"/>
                </a:lnTo>
                <a:lnTo>
                  <a:pt x="675477"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4345" name="图片 9"/>
          <p:cNvPicPr preferRelativeResize="0">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79369" y="1281113"/>
            <a:ext cx="1524000" cy="1522810"/>
          </a:xfrm>
          <a:custGeom>
            <a:avLst/>
            <a:gdLst>
              <a:gd name="T0" fmla="*/ 1027293 w 2031501"/>
              <a:gd name="T1" fmla="*/ 0 h 2031501"/>
              <a:gd name="T2" fmla="*/ 2031501 w 2031501"/>
              <a:gd name="T3" fmla="*/ 1027293 h 2031501"/>
              <a:gd name="T4" fmla="*/ 1004208 w 2031501"/>
              <a:gd name="T5" fmla="*/ 2031501 h 2031501"/>
              <a:gd name="T6" fmla="*/ 0 w 2031501"/>
              <a:gd name="T7" fmla="*/ 1004208 h 2031501"/>
              <a:gd name="T8" fmla="*/ 1027293 w 2031501"/>
              <a:gd name="T9" fmla="*/ 0 h 2031501"/>
              <a:gd name="T10" fmla="*/ 0 w 2031501"/>
              <a:gd name="T11" fmla="*/ 0 h 2031501"/>
              <a:gd name="T12" fmla="*/ 2031501 w 2031501"/>
              <a:gd name="T13" fmla="*/ 2031501 h 2031501"/>
            </a:gdLst>
            <a:ahLst/>
            <a:cxnLst>
              <a:cxn ang="0">
                <a:pos x="T0" y="T1"/>
              </a:cxn>
              <a:cxn ang="0">
                <a:pos x="T2" y="T3"/>
              </a:cxn>
              <a:cxn ang="0">
                <a:pos x="T4" y="T5"/>
              </a:cxn>
              <a:cxn ang="0">
                <a:pos x="T6" y="T7"/>
              </a:cxn>
              <a:cxn ang="0">
                <a:pos x="T8" y="T9"/>
              </a:cxn>
            </a:cxnLst>
            <a:rect l="T10" t="T11" r="T12" b="T13"/>
            <a:pathLst>
              <a:path w="2031501" h="2031501">
                <a:moveTo>
                  <a:pt x="1027293" y="0"/>
                </a:moveTo>
                <a:lnTo>
                  <a:pt x="2031501" y="1027293"/>
                </a:lnTo>
                <a:lnTo>
                  <a:pt x="1004208" y="2031501"/>
                </a:lnTo>
                <a:lnTo>
                  <a:pt x="0" y="1004208"/>
                </a:lnTo>
                <a:lnTo>
                  <a:pt x="1027293"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4346" name="图片 10"/>
          <p:cNvPicPr preferRelativeResize="0">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75685" y="1477566"/>
            <a:ext cx="465534" cy="465534"/>
          </a:xfrm>
          <a:custGeom>
            <a:avLst/>
            <a:gdLst>
              <a:gd name="T0" fmla="*/ 313915 w 620777"/>
              <a:gd name="T1" fmla="*/ 0 h 620777"/>
              <a:gd name="T2" fmla="*/ 620777 w 620777"/>
              <a:gd name="T3" fmla="*/ 313915 h 620777"/>
              <a:gd name="T4" fmla="*/ 306861 w 620777"/>
              <a:gd name="T5" fmla="*/ 620777 h 620777"/>
              <a:gd name="T6" fmla="*/ 0 w 620777"/>
              <a:gd name="T7" fmla="*/ 306861 h 620777"/>
              <a:gd name="T8" fmla="*/ 313915 w 620777"/>
              <a:gd name="T9" fmla="*/ 0 h 620777"/>
              <a:gd name="T10" fmla="*/ 0 w 620777"/>
              <a:gd name="T11" fmla="*/ 0 h 620777"/>
              <a:gd name="T12" fmla="*/ 620777 w 620777"/>
              <a:gd name="T13" fmla="*/ 620777 h 620777"/>
            </a:gdLst>
            <a:ahLst/>
            <a:cxnLst>
              <a:cxn ang="0">
                <a:pos x="T0" y="T1"/>
              </a:cxn>
              <a:cxn ang="0">
                <a:pos x="T2" y="T3"/>
              </a:cxn>
              <a:cxn ang="0">
                <a:pos x="T4" y="T5"/>
              </a:cxn>
              <a:cxn ang="0">
                <a:pos x="T6" y="T7"/>
              </a:cxn>
              <a:cxn ang="0">
                <a:pos x="T8" y="T9"/>
              </a:cxn>
            </a:cxnLst>
            <a:rect l="T10" t="T11" r="T12" b="T13"/>
            <a:pathLst>
              <a:path w="620777" h="620777">
                <a:moveTo>
                  <a:pt x="313915" y="0"/>
                </a:moveTo>
                <a:lnTo>
                  <a:pt x="620777" y="313915"/>
                </a:lnTo>
                <a:lnTo>
                  <a:pt x="306861" y="620777"/>
                </a:lnTo>
                <a:lnTo>
                  <a:pt x="0" y="306861"/>
                </a:lnTo>
                <a:lnTo>
                  <a:pt x="313915" y="0"/>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4347" name="矩形 11"/>
          <p:cNvSpPr>
            <a:spLocks noChangeArrowheads="1"/>
          </p:cNvSpPr>
          <p:nvPr/>
        </p:nvSpPr>
        <p:spPr bwMode="auto">
          <a:xfrm rot="2685974">
            <a:off x="7622381" y="2274094"/>
            <a:ext cx="685800" cy="685800"/>
          </a:xfrm>
          <a:prstGeom prst="rect">
            <a:avLst/>
          </a:prstGeom>
          <a:solidFill>
            <a:srgbClr val="2E75B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48" name="矩形 12"/>
          <p:cNvSpPr>
            <a:spLocks noChangeArrowheads="1"/>
          </p:cNvSpPr>
          <p:nvPr/>
        </p:nvSpPr>
        <p:spPr bwMode="auto">
          <a:xfrm rot="2685974">
            <a:off x="7272338" y="2758679"/>
            <a:ext cx="247650" cy="246459"/>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rot="2657184">
            <a:off x="5826919" y="1863329"/>
            <a:ext cx="360760" cy="304800"/>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rot="2685974">
            <a:off x="5187554" y="1610917"/>
            <a:ext cx="191690" cy="191690"/>
          </a:xfrm>
          <a:prstGeom prst="rect">
            <a:avLst/>
          </a:prstGeom>
          <a:solidFill>
            <a:srgbClr val="DDEA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rot="2685974">
            <a:off x="5172075" y="1272779"/>
            <a:ext cx="92869" cy="92869"/>
          </a:xfrm>
          <a:prstGeom prst="rect">
            <a:avLst/>
          </a:prstGeom>
          <a:solidFill>
            <a:srgbClr val="DDEAF6">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rot="2685974">
            <a:off x="8684419" y="2900363"/>
            <a:ext cx="92869" cy="92869"/>
          </a:xfrm>
          <a:prstGeom prst="rect">
            <a:avLst/>
          </a:prstGeom>
          <a:solidFill>
            <a:srgbClr val="DDEAF6">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3" name="矩形 17"/>
          <p:cNvSpPr>
            <a:spLocks noChangeArrowheads="1"/>
          </p:cNvSpPr>
          <p:nvPr/>
        </p:nvSpPr>
        <p:spPr bwMode="auto">
          <a:xfrm rot="2731766">
            <a:off x="6004918" y="2241352"/>
            <a:ext cx="595313" cy="603647"/>
          </a:xfrm>
          <a:prstGeom prst="rect">
            <a:avLst/>
          </a:prstGeom>
          <a:solidFill>
            <a:srgbClr val="478F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4" name="矩形 18"/>
          <p:cNvSpPr>
            <a:spLocks noChangeArrowheads="1"/>
          </p:cNvSpPr>
          <p:nvPr/>
        </p:nvSpPr>
        <p:spPr bwMode="auto">
          <a:xfrm rot="2685974">
            <a:off x="5693569" y="2647950"/>
            <a:ext cx="247650" cy="247650"/>
          </a:xfrm>
          <a:prstGeom prst="rect">
            <a:avLst/>
          </a:prstGeom>
          <a:solidFill>
            <a:srgbClr val="9CC2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sp>
        <p:nvSpPr>
          <p:cNvPr id="14355" name="矩形 19"/>
          <p:cNvSpPr>
            <a:spLocks noChangeArrowheads="1"/>
          </p:cNvSpPr>
          <p:nvPr/>
        </p:nvSpPr>
        <p:spPr bwMode="auto">
          <a:xfrm rot="2685974">
            <a:off x="5476875" y="2725341"/>
            <a:ext cx="92869" cy="92869"/>
          </a:xfrm>
          <a:prstGeom prst="rect">
            <a:avLst/>
          </a:prstGeom>
          <a:solidFill>
            <a:srgbClr val="DDEAF6">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050">
              <a:latin typeface="宋体" panose="02010600030101010101" pitchFamily="2" charset="-122"/>
              <a:sym typeface="宋体" panose="02010600030101010101" pitchFamily="2" charset="-122"/>
            </a:endParaRPr>
          </a:p>
        </p:txBody>
      </p:sp>
      <p:grpSp>
        <p:nvGrpSpPr>
          <p:cNvPr id="2" name="组合 12"/>
          <p:cNvGrpSpPr>
            <a:grpSpLocks/>
          </p:cNvGrpSpPr>
          <p:nvPr/>
        </p:nvGrpSpPr>
        <p:grpSpPr bwMode="auto">
          <a:xfrm>
            <a:off x="-3573" y="415189"/>
            <a:ext cx="4425554" cy="709555"/>
            <a:chOff x="0" y="85728"/>
            <a:chExt cx="5899700" cy="946789"/>
          </a:xfrm>
        </p:grpSpPr>
        <p:grpSp>
          <p:nvGrpSpPr>
            <p:cNvPr id="3" name="组合 13"/>
            <p:cNvGrpSpPr>
              <a:grpSpLocks/>
            </p:cNvGrpSpPr>
            <p:nvPr/>
          </p:nvGrpSpPr>
          <p:grpSpPr bwMode="auto">
            <a:xfrm>
              <a:off x="0" y="85728"/>
              <a:ext cx="5888396" cy="814388"/>
              <a:chOff x="0" y="85728"/>
              <a:chExt cx="5888396" cy="814388"/>
            </a:xfrm>
          </p:grpSpPr>
          <p:sp>
            <p:nvSpPr>
              <p:cNvPr id="14358" name="文本框 15"/>
              <p:cNvSpPr>
                <a:spLocks noChangeArrowheads="1"/>
              </p:cNvSpPr>
              <p:nvPr/>
            </p:nvSpPr>
            <p:spPr bwMode="auto">
              <a:xfrm>
                <a:off x="1044935" y="178130"/>
                <a:ext cx="4843461" cy="662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r>
                  <a:rPr lang="zh-CN" altLang="en-US" sz="2625" b="1" dirty="0">
                    <a:solidFill>
                      <a:srgbClr val="2E75B5"/>
                    </a:solidFill>
                    <a:latin typeface="Segoe UI Emoji" pitchFamily="2" charset="0"/>
                    <a:sym typeface="Segoe UI Black" pitchFamily="2" charset="0"/>
                  </a:rPr>
                  <a:t>“我”的发展趋势</a:t>
                </a:r>
              </a:p>
            </p:txBody>
          </p:sp>
          <p:grpSp>
            <p:nvGrpSpPr>
              <p:cNvPr id="4" name="组合 16"/>
              <p:cNvGrpSpPr>
                <a:grpSpLocks/>
              </p:cNvGrpSpPr>
              <p:nvPr/>
            </p:nvGrpSpPr>
            <p:grpSpPr bwMode="auto">
              <a:xfrm>
                <a:off x="0" y="85728"/>
                <a:ext cx="981293" cy="814388"/>
                <a:chOff x="0" y="85723"/>
                <a:chExt cx="981293" cy="814388"/>
              </a:xfrm>
            </p:grpSpPr>
            <p:sp>
              <p:nvSpPr>
                <p:cNvPr id="14360" name="矩形 17"/>
                <p:cNvSpPr>
                  <a:spLocks noChangeArrowheads="1"/>
                </p:cNvSpPr>
                <p:nvPr/>
              </p:nvSpPr>
              <p:spPr bwMode="auto">
                <a:xfrm>
                  <a:off x="823918" y="85723"/>
                  <a:ext cx="157375"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4362" name="矩形 19"/>
                <p:cNvSpPr>
                  <a:spLocks noChangeArrowheads="1"/>
                </p:cNvSpPr>
                <p:nvPr/>
              </p:nvSpPr>
              <p:spPr bwMode="auto">
                <a:xfrm>
                  <a:off x="0" y="85724"/>
                  <a:ext cx="704852" cy="814387"/>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14366" name="文本框 14"/>
            <p:cNvSpPr>
              <a:spLocks noChangeArrowheads="1"/>
            </p:cNvSpPr>
            <p:nvPr/>
          </p:nvSpPr>
          <p:spPr bwMode="auto">
            <a:xfrm>
              <a:off x="1047752" y="555103"/>
              <a:ext cx="4851948" cy="4774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
        <p:nvSpPr>
          <p:cNvPr id="14367" name="Text Box 31"/>
          <p:cNvSpPr txBox="1">
            <a:spLocks noChangeArrowheads="1"/>
          </p:cNvSpPr>
          <p:nvPr/>
        </p:nvSpPr>
        <p:spPr bwMode="auto">
          <a:xfrm>
            <a:off x="-36512" y="1412776"/>
            <a:ext cx="7141666" cy="507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zh-CN" sz="1600" dirty="0">
                <a:solidFill>
                  <a:schemeClr val="tx1"/>
                </a:solidFill>
              </a:rPr>
              <a:t>发展趋势一：</a:t>
            </a:r>
            <a:r>
              <a:rPr lang="zh-CN" altLang="zh-CN" sz="2000" dirty="0">
                <a:solidFill>
                  <a:schemeClr val="tx1"/>
                </a:solidFill>
              </a:rPr>
              <a:t>移动支付技术催生支付大融合</a:t>
            </a:r>
          </a:p>
          <a:p>
            <a:endParaRPr lang="zh-CN" altLang="zh-CN" sz="1600" dirty="0">
              <a:solidFill>
                <a:schemeClr val="tx1"/>
              </a:solidFill>
            </a:endParaRPr>
          </a:p>
          <a:p>
            <a:r>
              <a:rPr lang="zh-CN" altLang="zh-CN" sz="1600" dirty="0">
                <a:solidFill>
                  <a:schemeClr val="tx1"/>
                </a:solidFill>
              </a:rPr>
              <a:t>移动支付应用场景非常广泛，主要包括：支付卡类应用的银行卡、加油卡、停车卡、公交卡，消费卡类应用的优惠券、折扣券，票务类应用的飞机票、火车票;移动支付产业链包括了金融机构、电信运营商、第三方支付平台等;移动支付市场还缺乏成熟的盈利模式，背后的市场需求驱动力不足，因此，需要各方多角度融合，以创新实现共同培育市场：</a:t>
            </a:r>
          </a:p>
          <a:p>
            <a:endParaRPr lang="zh-CN" altLang="zh-CN" sz="1600" dirty="0">
              <a:solidFill>
                <a:schemeClr val="tx1"/>
              </a:solidFill>
            </a:endParaRPr>
          </a:p>
          <a:p>
            <a:r>
              <a:rPr lang="zh-CN" altLang="zh-CN" sz="1600" dirty="0">
                <a:solidFill>
                  <a:schemeClr val="tx1"/>
                </a:solidFill>
              </a:rPr>
              <a:t>支付账户的融合：目前单卡多账户，或者多卡多账户给消费者使用带来极大的不便，未来智能终端将会作为各类支付工具的入口，逐步实现支付账户的融合;</a:t>
            </a:r>
          </a:p>
          <a:p>
            <a:endParaRPr lang="zh-CN" altLang="zh-CN" sz="1600" dirty="0">
              <a:solidFill>
                <a:schemeClr val="tx1"/>
              </a:solidFill>
            </a:endParaRPr>
          </a:p>
          <a:p>
            <a:r>
              <a:rPr lang="zh-CN" altLang="zh-CN" sz="1600" dirty="0">
                <a:solidFill>
                  <a:schemeClr val="tx1"/>
                </a:solidFill>
              </a:rPr>
              <a:t>支付工具的融合：传统的线上线下的界限被打破，消费体验趋于统一;</a:t>
            </a:r>
          </a:p>
          <a:p>
            <a:endParaRPr lang="zh-CN" altLang="zh-CN" sz="1600" dirty="0">
              <a:solidFill>
                <a:schemeClr val="tx1"/>
              </a:solidFill>
            </a:endParaRPr>
          </a:p>
          <a:p>
            <a:r>
              <a:rPr lang="zh-CN" altLang="zh-CN" sz="1600" dirty="0">
                <a:solidFill>
                  <a:schemeClr val="tx1"/>
                </a:solidFill>
              </a:rPr>
              <a:t>交易信息的融合：传统基于地理位置的和基于产业链环的信息割裂现状被打破，信息及信息通道被贯通，真正的大数据时代到来;</a:t>
            </a:r>
          </a:p>
          <a:p>
            <a:endParaRPr lang="zh-CN" altLang="zh-CN" sz="1600" dirty="0">
              <a:solidFill>
                <a:schemeClr val="tx1"/>
              </a:solidFill>
            </a:endParaRPr>
          </a:p>
          <a:p>
            <a:r>
              <a:rPr lang="zh-CN" altLang="zh-CN" sz="1600" dirty="0">
                <a:solidFill>
                  <a:schemeClr val="tx1"/>
                </a:solidFill>
              </a:rPr>
              <a:t>商业模式的融合：通过支付手续费率收费的模式从某种程度上来讲，不利于行业的发展，联合做大做强，实现支付服务的直线投达以及大数据的创新商业模式才是真正的出路。</a:t>
            </a:r>
          </a:p>
        </p:txBody>
      </p:sp>
    </p:spTree>
    <p:extLst>
      <p:ext uri="{BB962C8B-B14F-4D97-AF65-F5344CB8AC3E}">
        <p14:creationId xmlns="" xmlns:p14="http://schemas.microsoft.com/office/powerpoint/2010/main" val="23688225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14"/>
          <p:cNvSpPr>
            <a:spLocks noGrp="1"/>
          </p:cNvSpPr>
          <p:nvPr>
            <p:ph type="dt" sz="half" idx="10"/>
          </p:nvPr>
        </p:nvSpPr>
        <p:spPr/>
        <p:txBody>
          <a:bodyPr/>
          <a:lstStyle/>
          <a:p>
            <a:fld id="{6797092C-6BBC-4590-B694-479F59A5ABC8}" type="datetime1">
              <a:rPr lang="zh-CN" altLang="en-US"/>
              <a:pPr/>
              <a:t>2016/8/30</a:t>
            </a:fld>
            <a:endParaRPr lang="zh-CN" altLang="en-US" sz="1350">
              <a:solidFill>
                <a:schemeClr val="tx1"/>
              </a:solidFill>
            </a:endParaRPr>
          </a:p>
        </p:txBody>
      </p:sp>
      <p:pic>
        <p:nvPicPr>
          <p:cNvPr id="15362" name="图片 53"/>
          <p:cNvPicPr preferRelativeResize="0">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78141" y="846535"/>
            <a:ext cx="3009900" cy="1670447"/>
          </a:xfrm>
          <a:custGeom>
            <a:avLst/>
            <a:gdLst>
              <a:gd name="T0" fmla="*/ 0 w 4012671"/>
              <a:gd name="T1" fmla="*/ 0 h 1925665"/>
              <a:gd name="T2" fmla="*/ 4012671 w 4012671"/>
              <a:gd name="T3" fmla="*/ 0 h 1925665"/>
              <a:gd name="T4" fmla="*/ 4012671 w 4012671"/>
              <a:gd name="T5" fmla="*/ 1925665 h 1925665"/>
              <a:gd name="T6" fmla="*/ 3841328 w 4012671"/>
              <a:gd name="T7" fmla="*/ 1713981 h 1925665"/>
              <a:gd name="T8" fmla="*/ 570158 w 4012671"/>
              <a:gd name="T9" fmla="*/ 92544 h 1925665"/>
              <a:gd name="T10" fmla="*/ 141654 w 4012671"/>
              <a:gd name="T11" fmla="*/ 17419 h 1925665"/>
              <a:gd name="T12" fmla="*/ 0 w 4012671"/>
              <a:gd name="T13" fmla="*/ 0 h 1925665"/>
              <a:gd name="T14" fmla="*/ 4012671 w 4012671"/>
              <a:gd name="T15" fmla="*/ 1925665 h 1925665"/>
            </a:gdLst>
            <a:ahLst/>
            <a:cxnLst>
              <a:cxn ang="0">
                <a:pos x="T0" y="T1"/>
              </a:cxn>
              <a:cxn ang="0">
                <a:pos x="T2" y="T3"/>
              </a:cxn>
              <a:cxn ang="0">
                <a:pos x="T4" y="T5"/>
              </a:cxn>
              <a:cxn ang="0">
                <a:pos x="T6" y="T7"/>
              </a:cxn>
              <a:cxn ang="0">
                <a:pos x="T8" y="T9"/>
              </a:cxn>
              <a:cxn ang="0">
                <a:pos x="T10" y="T11"/>
              </a:cxn>
            </a:cxnLst>
            <a:rect l="T12" t="T13" r="T14" b="T15"/>
            <a:pathLst>
              <a:path w="4012671" h="1925665">
                <a:moveTo>
                  <a:pt x="0" y="0"/>
                </a:moveTo>
                <a:lnTo>
                  <a:pt x="4012671" y="0"/>
                </a:lnTo>
                <a:lnTo>
                  <a:pt x="4012671" y="1925665"/>
                </a:lnTo>
                <a:lnTo>
                  <a:pt x="3841328" y="1713981"/>
                </a:lnTo>
                <a:cubicBezTo>
                  <a:pt x="3204450" y="1005213"/>
                  <a:pt x="2009426" y="382711"/>
                  <a:pt x="570158" y="92544"/>
                </a:cubicBezTo>
                <a:cubicBezTo>
                  <a:pt x="426231" y="63527"/>
                  <a:pt x="283268" y="38520"/>
                  <a:pt x="141654" y="17419"/>
                </a:cubicBez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2" name="组合 12"/>
          <p:cNvGrpSpPr>
            <a:grpSpLocks/>
          </p:cNvGrpSpPr>
          <p:nvPr/>
        </p:nvGrpSpPr>
        <p:grpSpPr bwMode="auto">
          <a:xfrm>
            <a:off x="3621" y="487197"/>
            <a:ext cx="4424363" cy="709555"/>
            <a:chOff x="0" y="85728"/>
            <a:chExt cx="5899700" cy="946789"/>
          </a:xfrm>
        </p:grpSpPr>
        <p:grpSp>
          <p:nvGrpSpPr>
            <p:cNvPr id="3" name="组合 13"/>
            <p:cNvGrpSpPr>
              <a:grpSpLocks/>
            </p:cNvGrpSpPr>
            <p:nvPr/>
          </p:nvGrpSpPr>
          <p:grpSpPr bwMode="auto">
            <a:xfrm>
              <a:off x="0" y="85728"/>
              <a:ext cx="5888396" cy="814388"/>
              <a:chOff x="0" y="85728"/>
              <a:chExt cx="5888396" cy="814388"/>
            </a:xfrm>
          </p:grpSpPr>
          <p:sp>
            <p:nvSpPr>
              <p:cNvPr id="15365" name="文本框 15"/>
              <p:cNvSpPr>
                <a:spLocks noChangeArrowheads="1"/>
              </p:cNvSpPr>
              <p:nvPr/>
            </p:nvSpPr>
            <p:spPr bwMode="auto">
              <a:xfrm>
                <a:off x="1044935" y="178130"/>
                <a:ext cx="4843461" cy="662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r>
                  <a:rPr lang="zh-CN" altLang="en-US" sz="2625" b="1" dirty="0">
                    <a:solidFill>
                      <a:srgbClr val="2E75B5"/>
                    </a:solidFill>
                    <a:latin typeface="Segoe UI Emoji" pitchFamily="2" charset="0"/>
                    <a:sym typeface="Segoe UI Black" pitchFamily="2" charset="0"/>
                  </a:rPr>
                  <a:t>“我”的发展趋势</a:t>
                </a:r>
              </a:p>
            </p:txBody>
          </p:sp>
          <p:grpSp>
            <p:nvGrpSpPr>
              <p:cNvPr id="4" name="组合 16"/>
              <p:cNvGrpSpPr>
                <a:grpSpLocks/>
              </p:cNvGrpSpPr>
              <p:nvPr/>
            </p:nvGrpSpPr>
            <p:grpSpPr bwMode="auto">
              <a:xfrm>
                <a:off x="0" y="85728"/>
                <a:ext cx="981293" cy="814388"/>
                <a:chOff x="0" y="85723"/>
                <a:chExt cx="981293" cy="814388"/>
              </a:xfrm>
            </p:grpSpPr>
            <p:sp>
              <p:nvSpPr>
                <p:cNvPr id="15367" name="矩形 17"/>
                <p:cNvSpPr>
                  <a:spLocks noChangeArrowheads="1"/>
                </p:cNvSpPr>
                <p:nvPr/>
              </p:nvSpPr>
              <p:spPr bwMode="auto">
                <a:xfrm>
                  <a:off x="823918" y="85723"/>
                  <a:ext cx="157375"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5369" name="矩形 19"/>
                <p:cNvSpPr>
                  <a:spLocks noChangeArrowheads="1"/>
                </p:cNvSpPr>
                <p:nvPr/>
              </p:nvSpPr>
              <p:spPr bwMode="auto">
                <a:xfrm>
                  <a:off x="0" y="85724"/>
                  <a:ext cx="704853" cy="814387"/>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15373" name="文本框 14"/>
            <p:cNvSpPr>
              <a:spLocks noChangeArrowheads="1"/>
            </p:cNvSpPr>
            <p:nvPr/>
          </p:nvSpPr>
          <p:spPr bwMode="auto">
            <a:xfrm>
              <a:off x="1047751" y="555103"/>
              <a:ext cx="4851949" cy="4774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
        <p:nvSpPr>
          <p:cNvPr id="15374" name="Text Box 14"/>
          <p:cNvSpPr txBox="1">
            <a:spLocks noChangeArrowheads="1"/>
          </p:cNvSpPr>
          <p:nvPr/>
        </p:nvSpPr>
        <p:spPr bwMode="auto">
          <a:xfrm>
            <a:off x="30956" y="1484784"/>
            <a:ext cx="7565380" cy="4647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zh-CN" sz="1600" dirty="0">
                <a:solidFill>
                  <a:schemeClr val="tx1"/>
                </a:solidFill>
              </a:rPr>
              <a:t>发展趋势二：</a:t>
            </a:r>
            <a:r>
              <a:rPr lang="zh-CN" altLang="zh-CN" sz="2000" dirty="0">
                <a:solidFill>
                  <a:schemeClr val="tx1"/>
                </a:solidFill>
              </a:rPr>
              <a:t>移动支付趋向构建大生态</a:t>
            </a:r>
          </a:p>
          <a:p>
            <a:endParaRPr lang="zh-CN" altLang="zh-CN" sz="1600" dirty="0">
              <a:solidFill>
                <a:schemeClr val="tx1"/>
              </a:solidFill>
            </a:endParaRPr>
          </a:p>
          <a:p>
            <a:r>
              <a:rPr lang="zh-CN" altLang="zh-CN" sz="1600" dirty="0">
                <a:solidFill>
                  <a:schemeClr val="tx1"/>
                </a:solidFill>
              </a:rPr>
              <a:t>1、近端生态系统：</a:t>
            </a:r>
          </a:p>
          <a:p>
            <a:endParaRPr lang="zh-CN" altLang="zh-CN" sz="1600" dirty="0">
              <a:solidFill>
                <a:schemeClr val="tx1"/>
              </a:solidFill>
            </a:endParaRPr>
          </a:p>
          <a:p>
            <a:r>
              <a:rPr lang="zh-CN" altLang="zh-CN" sz="1600" dirty="0">
                <a:solidFill>
                  <a:schemeClr val="tx1"/>
                </a:solidFill>
              </a:rPr>
              <a:t>参与方：各类卡组织、银行、运营商、支付公司、终端厂商、商户;</a:t>
            </a:r>
          </a:p>
          <a:p>
            <a:endParaRPr lang="zh-CN" altLang="zh-CN" sz="1600" dirty="0">
              <a:solidFill>
                <a:schemeClr val="tx1"/>
              </a:solidFill>
            </a:endParaRPr>
          </a:p>
          <a:p>
            <a:r>
              <a:rPr lang="zh-CN" altLang="zh-CN" sz="1600" dirty="0">
                <a:solidFill>
                  <a:schemeClr val="tx1"/>
                </a:solidFill>
              </a:rPr>
              <a:t>支付体验的要求使得高效的服务无法通过单一厂商或链环来完成，合作是必然趋势;“跨界打劫”的诱惑使得企业通过做大市场规模，来提升整体的竞争力;用户支付习惯的改变需要众多链环企业共同培育，单一企业无法真正实现;移动支付链条企业的性质使得妥协合作成为趋势，包括近端支付的标准之争等。</a:t>
            </a:r>
          </a:p>
          <a:p>
            <a:endParaRPr lang="zh-CN" altLang="zh-CN" sz="1600" dirty="0">
              <a:solidFill>
                <a:schemeClr val="tx1"/>
              </a:solidFill>
            </a:endParaRPr>
          </a:p>
          <a:p>
            <a:r>
              <a:rPr lang="zh-CN" altLang="zh-CN" sz="1600" dirty="0">
                <a:solidFill>
                  <a:schemeClr val="tx1"/>
                </a:solidFill>
              </a:rPr>
              <a:t>2、O2O生态系统：</a:t>
            </a:r>
          </a:p>
          <a:p>
            <a:endParaRPr lang="zh-CN" altLang="zh-CN" sz="1600" dirty="0">
              <a:solidFill>
                <a:schemeClr val="tx1"/>
              </a:solidFill>
            </a:endParaRPr>
          </a:p>
          <a:p>
            <a:r>
              <a:rPr lang="zh-CN" altLang="zh-CN" sz="1600" dirty="0">
                <a:solidFill>
                  <a:schemeClr val="tx1"/>
                </a:solidFill>
              </a:rPr>
              <a:t>参与方：支付公司、O2O电商企业、社交平台、通用积分平台、商户;</a:t>
            </a:r>
          </a:p>
          <a:p>
            <a:endParaRPr lang="zh-CN" altLang="zh-CN" sz="1600" dirty="0">
              <a:solidFill>
                <a:schemeClr val="tx1"/>
              </a:solidFill>
            </a:endParaRPr>
          </a:p>
          <a:p>
            <a:r>
              <a:rPr lang="zh-CN" altLang="zh-CN" sz="1600" dirty="0">
                <a:solidFill>
                  <a:schemeClr val="tx1"/>
                </a:solidFill>
              </a:rPr>
              <a:t>各类支付新技术将会时候的传统银行构建的支付壁垒被打破;线上线下最终会实现高效融合;020生态模式较多，合作方式灵活，可塑性较强;020生态使得支付类企业跨越结算服务，向更广领域的消费，包括积分管理、优惠券消费等进一步延伸</a:t>
            </a:r>
          </a:p>
        </p:txBody>
      </p:sp>
    </p:spTree>
    <p:extLst>
      <p:ext uri="{BB962C8B-B14F-4D97-AF65-F5344CB8AC3E}">
        <p14:creationId xmlns="" xmlns:p14="http://schemas.microsoft.com/office/powerpoint/2010/main" val="41434253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14"/>
          <p:cNvSpPr>
            <a:spLocks noGrp="1"/>
          </p:cNvSpPr>
          <p:nvPr>
            <p:ph type="dt" sz="half" idx="10"/>
          </p:nvPr>
        </p:nvSpPr>
        <p:spPr/>
        <p:txBody>
          <a:bodyPr/>
          <a:lstStyle/>
          <a:p>
            <a:fld id="{6797092C-6BBC-4590-B694-479F59A5ABC8}" type="datetime1">
              <a:rPr lang="zh-CN" altLang="en-US"/>
              <a:pPr/>
              <a:t>2016/8/30</a:t>
            </a:fld>
            <a:endParaRPr lang="zh-CN" altLang="en-US" sz="1350">
              <a:solidFill>
                <a:schemeClr val="tx1"/>
              </a:solidFill>
            </a:endParaRPr>
          </a:p>
        </p:txBody>
      </p:sp>
      <p:pic>
        <p:nvPicPr>
          <p:cNvPr id="16386" name="图片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67003" y="916409"/>
            <a:ext cx="3313509" cy="18645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2" name="组合 12"/>
          <p:cNvGrpSpPr>
            <a:grpSpLocks/>
          </p:cNvGrpSpPr>
          <p:nvPr/>
        </p:nvGrpSpPr>
        <p:grpSpPr bwMode="auto">
          <a:xfrm>
            <a:off x="-14288" y="469012"/>
            <a:ext cx="4424363" cy="710105"/>
            <a:chOff x="0" y="85728"/>
            <a:chExt cx="5899700" cy="946044"/>
          </a:xfrm>
        </p:grpSpPr>
        <p:grpSp>
          <p:nvGrpSpPr>
            <p:cNvPr id="3" name="组合 13"/>
            <p:cNvGrpSpPr>
              <a:grpSpLocks/>
            </p:cNvGrpSpPr>
            <p:nvPr/>
          </p:nvGrpSpPr>
          <p:grpSpPr bwMode="auto">
            <a:xfrm>
              <a:off x="0" y="85728"/>
              <a:ext cx="5888396" cy="814388"/>
              <a:chOff x="0" y="85728"/>
              <a:chExt cx="5888396" cy="814388"/>
            </a:xfrm>
          </p:grpSpPr>
          <p:sp>
            <p:nvSpPr>
              <p:cNvPr id="16389" name="文本框 15"/>
              <p:cNvSpPr>
                <a:spLocks noChangeArrowheads="1"/>
              </p:cNvSpPr>
              <p:nvPr/>
            </p:nvSpPr>
            <p:spPr bwMode="auto">
              <a:xfrm>
                <a:off x="1044935" y="191866"/>
                <a:ext cx="4843461" cy="6611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r>
                  <a:rPr lang="zh-CN" altLang="en-US" sz="2625" b="1" dirty="0">
                    <a:solidFill>
                      <a:srgbClr val="2E75B5"/>
                    </a:solidFill>
                    <a:latin typeface="Segoe UI Emoji" pitchFamily="2" charset="0"/>
                    <a:sym typeface="Segoe UI Black" pitchFamily="2" charset="0"/>
                  </a:rPr>
                  <a:t>“我”的发展趋势</a:t>
                </a:r>
              </a:p>
            </p:txBody>
          </p:sp>
          <p:grpSp>
            <p:nvGrpSpPr>
              <p:cNvPr id="4" name="组合 16"/>
              <p:cNvGrpSpPr>
                <a:grpSpLocks/>
              </p:cNvGrpSpPr>
              <p:nvPr/>
            </p:nvGrpSpPr>
            <p:grpSpPr bwMode="auto">
              <a:xfrm>
                <a:off x="0" y="85728"/>
                <a:ext cx="981293" cy="814388"/>
                <a:chOff x="0" y="85723"/>
                <a:chExt cx="981293" cy="814388"/>
              </a:xfrm>
            </p:grpSpPr>
            <p:sp>
              <p:nvSpPr>
                <p:cNvPr id="16391" name="矩形 17"/>
                <p:cNvSpPr>
                  <a:spLocks noChangeArrowheads="1"/>
                </p:cNvSpPr>
                <p:nvPr/>
              </p:nvSpPr>
              <p:spPr bwMode="auto">
                <a:xfrm>
                  <a:off x="823918" y="85723"/>
                  <a:ext cx="157375"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sp>
              <p:nvSpPr>
                <p:cNvPr id="16393" name="矩形 19"/>
                <p:cNvSpPr>
                  <a:spLocks noChangeArrowheads="1"/>
                </p:cNvSpPr>
                <p:nvPr/>
              </p:nvSpPr>
              <p:spPr bwMode="auto">
                <a:xfrm>
                  <a:off x="0" y="85723"/>
                  <a:ext cx="704853" cy="814388"/>
                </a:xfrm>
                <a:prstGeom prst="rect">
                  <a:avLst/>
                </a:prstGeom>
                <a:solidFill>
                  <a:srgbClr val="2E75B5"/>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1050">
                    <a:solidFill>
                      <a:srgbClr val="FFFFFF"/>
                    </a:solidFill>
                    <a:latin typeface="宋体" panose="02010600030101010101" pitchFamily="2" charset="-122"/>
                    <a:sym typeface="宋体" panose="02010600030101010101" pitchFamily="2" charset="-122"/>
                  </a:endParaRPr>
                </a:p>
              </p:txBody>
            </p:sp>
          </p:grpSp>
        </p:grpSp>
        <p:sp>
          <p:nvSpPr>
            <p:cNvPr id="16397" name="文本框 14"/>
            <p:cNvSpPr>
              <a:spLocks noChangeArrowheads="1"/>
            </p:cNvSpPr>
            <p:nvPr/>
          </p:nvSpPr>
          <p:spPr bwMode="auto">
            <a:xfrm>
              <a:off x="1047751" y="555103"/>
              <a:ext cx="4851949" cy="47666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p>
              <a:endParaRPr lang="zh-CN" altLang="en-US" sz="1725">
                <a:solidFill>
                  <a:srgbClr val="757070"/>
                </a:solidFill>
                <a:latin typeface="Calibri" panose="020F0502020204030204" pitchFamily="34" charset="0"/>
                <a:sym typeface="宋体" panose="02010600030101010101" pitchFamily="2" charset="-122"/>
              </a:endParaRPr>
            </a:p>
          </p:txBody>
        </p:sp>
      </p:grpSp>
      <p:sp>
        <p:nvSpPr>
          <p:cNvPr id="16398" name="Text Box 14"/>
          <p:cNvSpPr txBox="1">
            <a:spLocks noChangeArrowheads="1"/>
          </p:cNvSpPr>
          <p:nvPr/>
        </p:nvSpPr>
        <p:spPr bwMode="auto">
          <a:xfrm>
            <a:off x="-33288" y="1477228"/>
            <a:ext cx="6405488" cy="4832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zh-CN" sz="1600" dirty="0">
                <a:solidFill>
                  <a:schemeClr val="tx1"/>
                </a:solidFill>
              </a:rPr>
              <a:t>发展趋势三：</a:t>
            </a:r>
            <a:r>
              <a:rPr lang="zh-CN" altLang="zh-CN" sz="2000" dirty="0">
                <a:solidFill>
                  <a:schemeClr val="tx1"/>
                </a:solidFill>
              </a:rPr>
              <a:t>基于角色的企业定位开始出现差异化发展</a:t>
            </a:r>
          </a:p>
          <a:p>
            <a:endParaRPr lang="zh-CN" altLang="zh-CN" sz="1600" dirty="0">
              <a:solidFill>
                <a:schemeClr val="tx1"/>
              </a:solidFill>
            </a:endParaRPr>
          </a:p>
          <a:p>
            <a:r>
              <a:rPr lang="zh-CN" altLang="zh-CN" sz="1600" dirty="0">
                <a:solidFill>
                  <a:schemeClr val="tx1"/>
                </a:solidFill>
              </a:rPr>
              <a:t>由于分工越来越细，合作越来越紧密，各类支付相关支付企业定位也开始出现差异化趋势。</a:t>
            </a:r>
          </a:p>
          <a:p>
            <a:endParaRPr lang="zh-CN" altLang="zh-CN" sz="1600" dirty="0">
              <a:solidFill>
                <a:schemeClr val="tx1"/>
              </a:solidFill>
            </a:endParaRPr>
          </a:p>
          <a:p>
            <a:r>
              <a:rPr lang="zh-CN" altLang="zh-CN" sz="1600" dirty="0">
                <a:solidFill>
                  <a:schemeClr val="tx1"/>
                </a:solidFill>
              </a:rPr>
              <a:t>中国银联依据其强大的结算系统以及终端POS机数量，为运营商和银行提供结算平台，收单业务移动化，逐步走向平台式运营。</a:t>
            </a:r>
          </a:p>
          <a:p>
            <a:endParaRPr lang="zh-CN" altLang="zh-CN" sz="1600" dirty="0">
              <a:solidFill>
                <a:schemeClr val="tx1"/>
              </a:solidFill>
            </a:endParaRPr>
          </a:p>
          <a:p>
            <a:r>
              <a:rPr lang="zh-CN" altLang="zh-CN" sz="1600" dirty="0">
                <a:solidFill>
                  <a:schemeClr val="tx1"/>
                </a:solidFill>
              </a:rPr>
              <a:t>中国移动、中国联通和中国电信依据其庞大的用户群体和终端控制能力能够实现NFC的快速普及，从而在合作中寻求利益最大化。电信运营商会更加专注，但是会利用一切可能的机会向产业链上下游延伸。</a:t>
            </a:r>
          </a:p>
          <a:p>
            <a:endParaRPr lang="zh-CN" altLang="zh-CN" sz="1600" dirty="0">
              <a:solidFill>
                <a:schemeClr val="tx1"/>
              </a:solidFill>
            </a:endParaRPr>
          </a:p>
          <a:p>
            <a:r>
              <a:rPr lang="zh-CN" altLang="zh-CN" sz="1600" dirty="0">
                <a:solidFill>
                  <a:schemeClr val="tx1"/>
                </a:solidFill>
              </a:rPr>
              <a:t>O2O电商，特别是以支付宝、财付通为代表。将其B2C或C2C的在线支付的优势及产品形态平移至移动端，来获取先发优势;利用创新产品和消费引导来培养用户的使用习惯，全面提升O2O电商层面的参与度。</a:t>
            </a:r>
          </a:p>
          <a:p>
            <a:endParaRPr lang="zh-CN" altLang="zh-CN" sz="1600" dirty="0">
              <a:solidFill>
                <a:schemeClr val="tx1"/>
              </a:solidFill>
            </a:endParaRPr>
          </a:p>
          <a:p>
            <a:r>
              <a:rPr lang="zh-CN" altLang="zh-CN" sz="1600" dirty="0">
                <a:solidFill>
                  <a:schemeClr val="tx1"/>
                </a:solidFill>
              </a:rPr>
              <a:t>服务于B端利基市场，例如快钱、汇付天下等，致力于为企业级用户提供支付解决方案以及衍生的金融服务。</a:t>
            </a:r>
          </a:p>
        </p:txBody>
      </p:sp>
    </p:spTree>
    <p:extLst>
      <p:ext uri="{BB962C8B-B14F-4D97-AF65-F5344CB8AC3E}">
        <p14:creationId xmlns="" xmlns:p14="http://schemas.microsoft.com/office/powerpoint/2010/main" val="32820203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1"/>
          <p:cNvSpPr>
            <a:spLocks noGrp="1"/>
          </p:cNvSpPr>
          <p:nvPr>
            <p:ph type="dt" sz="quarter" idx="10"/>
          </p:nvPr>
        </p:nvSpPr>
        <p:spPr>
          <a:xfrm>
            <a:off x="8004175" y="6489700"/>
            <a:ext cx="1139825" cy="2254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spcBef>
                <a:spcPct val="0"/>
              </a:spcBef>
              <a:buFontTx/>
              <a:buNone/>
            </a:pPr>
            <a:r>
              <a:rPr lang="de-DE" altLang="zh-CN" sz="1400" smtClean="0">
                <a:solidFill>
                  <a:schemeClr val="bg1"/>
                </a:solidFill>
                <a:latin typeface="华文细黑" panose="02010600040101010101" pitchFamily="2" charset="-122"/>
                <a:ea typeface="宋体" panose="02010600030101010101" pitchFamily="2" charset="-122"/>
              </a:rPr>
              <a:t>Page </a:t>
            </a:r>
            <a:fld id="{266E7282-057D-445A-8678-96B34D63BFA0}" type="slidenum">
              <a:rPr lang="de-DE" altLang="zh-CN" sz="1400" smtClean="0">
                <a:solidFill>
                  <a:schemeClr val="bg1"/>
                </a:solidFill>
                <a:latin typeface="华文细黑" panose="02010600040101010101" pitchFamily="2" charset="-122"/>
                <a:ea typeface="宋体" panose="02010600030101010101" pitchFamily="2" charset="-122"/>
              </a:rPr>
              <a:pPr>
                <a:spcBef>
                  <a:spcPct val="0"/>
                </a:spcBef>
                <a:buFontTx/>
                <a:buNone/>
              </a:pPr>
              <a:t>85</a:t>
            </a:fld>
            <a:endParaRPr lang="en-GB" altLang="zh-CN" sz="1400" smtClean="0">
              <a:solidFill>
                <a:schemeClr val="bg1"/>
              </a:solidFill>
              <a:latin typeface="华文细黑" panose="02010600040101010101" pitchFamily="2" charset="-122"/>
              <a:ea typeface="宋体" panose="02010600030101010101" pitchFamily="2" charset="-122"/>
            </a:endParaRPr>
          </a:p>
        </p:txBody>
      </p:sp>
      <p:pic>
        <p:nvPicPr>
          <p:cNvPr id="150531" name="Picture 25" descr="Windmill-layers-DPS-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75" y="0"/>
            <a:ext cx="915987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32" name="Text Box 23"/>
          <p:cNvSpPr txBox="1">
            <a:spLocks noChangeArrowheads="1"/>
          </p:cNvSpPr>
          <p:nvPr/>
        </p:nvSpPr>
        <p:spPr bwMode="auto">
          <a:xfrm>
            <a:off x="0" y="1773238"/>
            <a:ext cx="9144000" cy="696912"/>
          </a:xfrm>
          <a:prstGeom prst="rect">
            <a:avLst/>
          </a:prstGeom>
          <a:noFill/>
          <a:ln>
            <a:noFill/>
          </a:ln>
          <a:effectLst>
            <a:outerShdw dist="35921" dir="2700000" algn="ctr" rotWithShape="0">
              <a:schemeClr val="tx1"/>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80152" tIns="40076" rIns="80152" bIns="40076">
            <a:spAutoFit/>
          </a:bodyPr>
          <a:lstStyle>
            <a:lvl1pPr defTabSz="801688">
              <a:spcBef>
                <a:spcPct val="20000"/>
              </a:spcBef>
              <a:buChar char="•"/>
              <a:defRPr sz="3200">
                <a:solidFill>
                  <a:schemeClr val="tx1"/>
                </a:solidFill>
                <a:latin typeface="Arial" panose="020B0604020202020204" pitchFamily="34" charset="0"/>
                <a:ea typeface="仿宋_GB2312" pitchFamily="49" charset="-122"/>
              </a:defRPr>
            </a:lvl1pPr>
            <a:lvl2pPr marL="742950" indent="-285750" defTabSz="801688">
              <a:spcBef>
                <a:spcPct val="20000"/>
              </a:spcBef>
              <a:buChar char="–"/>
              <a:defRPr sz="2800">
                <a:solidFill>
                  <a:schemeClr val="tx1"/>
                </a:solidFill>
                <a:latin typeface="Arial" panose="020B0604020202020204" pitchFamily="34" charset="0"/>
                <a:ea typeface="仿宋_GB2312" pitchFamily="49" charset="-122"/>
              </a:defRPr>
            </a:lvl2pPr>
            <a:lvl3pPr marL="1143000" indent="-228600" defTabSz="801688">
              <a:spcBef>
                <a:spcPct val="20000"/>
              </a:spcBef>
              <a:buChar char="•"/>
              <a:defRPr sz="2400">
                <a:solidFill>
                  <a:schemeClr val="tx1"/>
                </a:solidFill>
                <a:latin typeface="Arial" panose="020B0604020202020204" pitchFamily="34" charset="0"/>
                <a:ea typeface="仿宋_GB2312" pitchFamily="49" charset="-122"/>
              </a:defRPr>
            </a:lvl3pPr>
            <a:lvl4pPr marL="1600200" indent="-228600" defTabSz="801688">
              <a:spcBef>
                <a:spcPct val="20000"/>
              </a:spcBef>
              <a:buChar char="–"/>
              <a:defRPr sz="2000">
                <a:solidFill>
                  <a:schemeClr val="tx1"/>
                </a:solidFill>
                <a:latin typeface="Arial" panose="020B0604020202020204" pitchFamily="34" charset="0"/>
                <a:ea typeface="仿宋_GB2312" pitchFamily="49" charset="-122"/>
              </a:defRPr>
            </a:lvl4pPr>
            <a:lvl5pPr marL="2057400" indent="-228600" defTabSz="801688">
              <a:spcBef>
                <a:spcPct val="20000"/>
              </a:spcBef>
              <a:buChar char="»"/>
              <a:defRPr sz="2000">
                <a:solidFill>
                  <a:schemeClr val="tx1"/>
                </a:solidFill>
                <a:latin typeface="Arial" panose="020B0604020202020204" pitchFamily="34" charset="0"/>
                <a:ea typeface="仿宋_GB2312" pitchFamily="49" charset="-122"/>
              </a:defRPr>
            </a:lvl5pPr>
            <a:lvl6pPr marL="25146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defTabSz="801688"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spcBef>
                <a:spcPct val="50000"/>
              </a:spcBef>
              <a:buClr>
                <a:srgbClr val="9900FF"/>
              </a:buClr>
              <a:buFont typeface="Wingdings" panose="05000000000000000000" pitchFamily="2" charset="2"/>
              <a:buNone/>
            </a:pPr>
            <a:r>
              <a:rPr lang="en-US" altLang="zh-CN" sz="4000">
                <a:solidFill>
                  <a:schemeClr val="bg1"/>
                </a:solidFill>
                <a:latin typeface="FrutigerNext LT Regular" pitchFamily="34" charset="0"/>
                <a:ea typeface="MS PGothic" panose="020B0600070205080204" pitchFamily="34" charset="-128"/>
              </a:rPr>
              <a:t>Thank you</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
          <p:cNvSpPr>
            <a:spLocks noGrp="1"/>
          </p:cNvSpPr>
          <p:nvPr>
            <p:ph type="sldNum" sz="quarter" idx="12"/>
          </p:nvPr>
        </p:nvSpPr>
        <p:spPr>
          <a:xfrm>
            <a:off x="457200" y="6324600"/>
            <a:ext cx="2133600" cy="4762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l">
              <a:spcBef>
                <a:spcPct val="0"/>
              </a:spcBef>
              <a:buFontTx/>
              <a:buNone/>
            </a:pPr>
            <a:fld id="{D140347D-C6FE-4074-AEB9-6F75BC658000}" type="slidenum">
              <a:rPr lang="en-GB" altLang="en-US" sz="1400" smtClean="0">
                <a:solidFill>
                  <a:schemeClr val="bg1"/>
                </a:solidFill>
                <a:latin typeface="华文细黑" panose="02010600040101010101" pitchFamily="2" charset="-122"/>
                <a:ea typeface="宋体" panose="02010600030101010101" pitchFamily="2" charset="-122"/>
              </a:rPr>
              <a:pPr algn="l">
                <a:spcBef>
                  <a:spcPct val="0"/>
                </a:spcBef>
                <a:buFontTx/>
                <a:buNone/>
              </a:pPr>
              <a:t>9</a:t>
            </a:fld>
            <a:endParaRPr lang="en-GB" altLang="en-US" sz="1400" smtClean="0">
              <a:solidFill>
                <a:schemeClr val="bg1"/>
              </a:solidFill>
              <a:latin typeface="华文细黑" panose="02010600040101010101" pitchFamily="2" charset="-122"/>
              <a:ea typeface="宋体" panose="02010600030101010101" pitchFamily="2" charset="-122"/>
            </a:endParaRPr>
          </a:p>
        </p:txBody>
      </p:sp>
      <p:sp>
        <p:nvSpPr>
          <p:cNvPr id="46083" name="Rectangle 30"/>
          <p:cNvSpPr>
            <a:spLocks noChangeArrowheads="1"/>
          </p:cNvSpPr>
          <p:nvPr/>
        </p:nvSpPr>
        <p:spPr bwMode="auto">
          <a:xfrm>
            <a:off x="285750" y="357188"/>
            <a:ext cx="7900988"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仿宋_GB2312" pitchFamily="49" charset="-122"/>
              </a:defRPr>
            </a:lvl1pPr>
            <a:lvl2pPr marL="742950" indent="-285750">
              <a:spcBef>
                <a:spcPct val="20000"/>
              </a:spcBef>
              <a:buChar char="–"/>
              <a:defRPr sz="2800">
                <a:solidFill>
                  <a:schemeClr val="tx1"/>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仿宋_GB2312" pitchFamily="49" charset="-122"/>
              </a:defRPr>
            </a:lvl9pPr>
          </a:lstStyle>
          <a:p>
            <a:pPr algn="ctr" eaLnBrk="1" hangingPunct="1">
              <a:lnSpc>
                <a:spcPct val="93000"/>
              </a:lnSpc>
              <a:spcBef>
                <a:spcPct val="0"/>
              </a:spcBef>
              <a:buFontTx/>
              <a:buNone/>
            </a:pPr>
            <a:r>
              <a:rPr lang="zh-CN" altLang="en-US" sz="3800" b="1">
                <a:solidFill>
                  <a:srgbClr val="990000"/>
                </a:solidFill>
                <a:ea typeface="黑体" panose="02010609060101010101" pitchFamily="49" charset="-122"/>
                <a:cs typeface="Arial" panose="020B0604020202020204" pitchFamily="34" charset="0"/>
              </a:rPr>
              <a:t>移动支付市场前景（规模大、增长快）</a:t>
            </a:r>
          </a:p>
        </p:txBody>
      </p:sp>
      <p:sp>
        <p:nvSpPr>
          <p:cNvPr id="8196" name="Text Box 3"/>
          <p:cNvSpPr txBox="1">
            <a:spLocks noChangeArrowheads="1"/>
          </p:cNvSpPr>
          <p:nvPr/>
        </p:nvSpPr>
        <p:spPr bwMode="auto">
          <a:xfrm>
            <a:off x="563563" y="965200"/>
            <a:ext cx="7854950" cy="5938838"/>
          </a:xfrm>
          <a:prstGeom prst="rect">
            <a:avLst/>
          </a:prstGeom>
          <a:noFill/>
          <a:ln w="9525">
            <a:noFill/>
            <a:miter lim="800000"/>
            <a:headEnd/>
            <a:tailEnd/>
          </a:ln>
        </p:spPr>
        <p:txBody>
          <a:bodyPr>
            <a:spAutoFit/>
          </a:bodyPr>
          <a:lstStyle/>
          <a:p>
            <a:pPr marL="358775" indent="-358775" defTabSz="330200" eaLnBrk="1" hangingPunct="1">
              <a:lnSpc>
                <a:spcPct val="110000"/>
              </a:lnSpc>
              <a:spcBef>
                <a:spcPts val="500"/>
              </a:spcBef>
              <a:spcAft>
                <a:spcPct val="50000"/>
              </a:spcAft>
              <a:buClr>
                <a:srgbClr val="00B0F0"/>
              </a:buClr>
              <a:buSzPct val="100000"/>
              <a:buFont typeface="Wingdings" pitchFamily="2" charset="2"/>
              <a:buChar char="l"/>
              <a:tabLst>
                <a:tab pos="627063" algn="l"/>
                <a:tab pos="8521700" algn="r"/>
              </a:tabLst>
              <a:defRPr/>
            </a:pPr>
            <a:r>
              <a:rPr lang="zh-CN" altLang="en-US" sz="2200" dirty="0">
                <a:solidFill>
                  <a:schemeClr val="tx1">
                    <a:lumMod val="95000"/>
                    <a:lumOff val="5000"/>
                  </a:schemeClr>
                </a:solidFill>
                <a:latin typeface="黑体" pitchFamily="49" charset="-122"/>
                <a:ea typeface="黑体" pitchFamily="49" charset="-122"/>
              </a:rPr>
              <a:t>全球移动支付市场已经进入高速发展期，</a:t>
            </a:r>
            <a:r>
              <a:rPr lang="en-US" altLang="zh-CN" sz="2200" dirty="0">
                <a:solidFill>
                  <a:schemeClr val="tx1">
                    <a:lumMod val="95000"/>
                    <a:lumOff val="5000"/>
                  </a:schemeClr>
                </a:solidFill>
                <a:latin typeface="黑体" pitchFamily="49" charset="-122"/>
                <a:ea typeface="黑体" pitchFamily="49" charset="-122"/>
              </a:rPr>
              <a:t>2011</a:t>
            </a:r>
            <a:r>
              <a:rPr lang="zh-CN" altLang="en-US" sz="2200" dirty="0">
                <a:solidFill>
                  <a:schemeClr val="tx1">
                    <a:lumMod val="95000"/>
                    <a:lumOff val="5000"/>
                  </a:schemeClr>
                </a:solidFill>
                <a:latin typeface="黑体" pitchFamily="49" charset="-122"/>
                <a:ea typeface="黑体" pitchFamily="49" charset="-122"/>
              </a:rPr>
              <a:t>年全球移动支付市场规模达到</a:t>
            </a:r>
            <a:r>
              <a:rPr lang="en-US" altLang="zh-CN" sz="2200" dirty="0">
                <a:solidFill>
                  <a:schemeClr val="tx1">
                    <a:lumMod val="95000"/>
                    <a:lumOff val="5000"/>
                  </a:schemeClr>
                </a:solidFill>
                <a:latin typeface="黑体" pitchFamily="49" charset="-122"/>
                <a:ea typeface="黑体" pitchFamily="49" charset="-122"/>
              </a:rPr>
              <a:t>3800</a:t>
            </a:r>
            <a:r>
              <a:rPr lang="zh-CN" altLang="en-US" sz="2200" dirty="0">
                <a:solidFill>
                  <a:schemeClr val="tx1">
                    <a:lumMod val="95000"/>
                    <a:lumOff val="5000"/>
                  </a:schemeClr>
                </a:solidFill>
                <a:latin typeface="黑体" pitchFamily="49" charset="-122"/>
                <a:ea typeface="黑体" pitchFamily="49" charset="-122"/>
              </a:rPr>
              <a:t>亿美元，</a:t>
            </a:r>
            <a:r>
              <a:rPr lang="en-US" altLang="zh-CN" sz="2200" dirty="0">
                <a:solidFill>
                  <a:schemeClr val="tx1">
                    <a:lumMod val="95000"/>
                    <a:lumOff val="5000"/>
                  </a:schemeClr>
                </a:solidFill>
                <a:latin typeface="黑体" pitchFamily="49" charset="-122"/>
                <a:ea typeface="黑体" pitchFamily="49" charset="-122"/>
              </a:rPr>
              <a:t>2013</a:t>
            </a:r>
            <a:r>
              <a:rPr lang="zh-CN" altLang="en-US" sz="2200" dirty="0">
                <a:solidFill>
                  <a:schemeClr val="tx1">
                    <a:lumMod val="95000"/>
                    <a:lumOff val="5000"/>
                  </a:schemeClr>
                </a:solidFill>
                <a:latin typeface="黑体" pitchFamily="49" charset="-122"/>
                <a:ea typeface="黑体" pitchFamily="49" charset="-122"/>
              </a:rPr>
              <a:t>年达到</a:t>
            </a:r>
            <a:r>
              <a:rPr lang="en-US" altLang="zh-CN" sz="2200" dirty="0">
                <a:solidFill>
                  <a:schemeClr val="tx1">
                    <a:lumMod val="95000"/>
                    <a:lumOff val="5000"/>
                  </a:schemeClr>
                </a:solidFill>
                <a:latin typeface="黑体" pitchFamily="49" charset="-122"/>
                <a:ea typeface="黑体" pitchFamily="49" charset="-122"/>
              </a:rPr>
              <a:t>6000</a:t>
            </a:r>
            <a:r>
              <a:rPr lang="zh-CN" altLang="en-US" sz="2200" dirty="0">
                <a:solidFill>
                  <a:schemeClr val="tx1">
                    <a:lumMod val="95000"/>
                    <a:lumOff val="5000"/>
                  </a:schemeClr>
                </a:solidFill>
                <a:latin typeface="黑体" pitchFamily="49" charset="-122"/>
                <a:ea typeface="黑体" pitchFamily="49" charset="-122"/>
              </a:rPr>
              <a:t>亿美元（</a:t>
            </a:r>
            <a:r>
              <a:rPr lang="en-US" altLang="zh-CN" sz="2200" dirty="0" err="1">
                <a:solidFill>
                  <a:schemeClr val="tx1">
                    <a:lumMod val="95000"/>
                    <a:lumOff val="5000"/>
                  </a:schemeClr>
                </a:solidFill>
                <a:latin typeface="黑体" pitchFamily="49" charset="-122"/>
                <a:ea typeface="黑体" pitchFamily="49" charset="-122"/>
              </a:rPr>
              <a:t>iimedia</a:t>
            </a:r>
            <a:r>
              <a:rPr lang="en-US" altLang="zh-CN" sz="2200" dirty="0">
                <a:solidFill>
                  <a:schemeClr val="tx1">
                    <a:lumMod val="95000"/>
                    <a:lumOff val="5000"/>
                  </a:schemeClr>
                </a:solidFill>
                <a:latin typeface="黑体" pitchFamily="49" charset="-122"/>
                <a:ea typeface="黑体" pitchFamily="49" charset="-122"/>
              </a:rPr>
              <a:t> research</a:t>
            </a:r>
            <a:r>
              <a:rPr lang="en-US" altLang="zh-CN" sz="2200" dirty="0">
                <a:solidFill>
                  <a:schemeClr val="tx1">
                    <a:lumMod val="95000"/>
                    <a:lumOff val="5000"/>
                  </a:schemeClr>
                </a:solidFill>
              </a:rPr>
              <a:t> </a:t>
            </a:r>
            <a:r>
              <a:rPr lang="zh-CN" altLang="en-US" sz="2200" dirty="0">
                <a:solidFill>
                  <a:schemeClr val="tx1">
                    <a:lumMod val="95000"/>
                    <a:lumOff val="5000"/>
                  </a:schemeClr>
                </a:solidFill>
                <a:latin typeface="黑体" pitchFamily="49" charset="-122"/>
                <a:ea typeface="黑体" pitchFamily="49" charset="-122"/>
              </a:rPr>
              <a:t>）</a:t>
            </a:r>
          </a:p>
          <a:p>
            <a:pPr marL="358775" indent="-358775" defTabSz="330200" eaLnBrk="1" hangingPunct="1">
              <a:lnSpc>
                <a:spcPct val="110000"/>
              </a:lnSpc>
              <a:spcBef>
                <a:spcPts val="500"/>
              </a:spcBef>
              <a:spcAft>
                <a:spcPct val="50000"/>
              </a:spcAft>
              <a:buClr>
                <a:srgbClr val="00B0F0"/>
              </a:buClr>
              <a:buSzPct val="100000"/>
              <a:buFont typeface="Wingdings" pitchFamily="2" charset="2"/>
              <a:buChar char="l"/>
              <a:tabLst>
                <a:tab pos="627063" algn="l"/>
                <a:tab pos="8521700" algn="r"/>
              </a:tabLst>
              <a:defRPr/>
            </a:pPr>
            <a:r>
              <a:rPr lang="zh-CN" altLang="en-US" sz="2200" dirty="0">
                <a:solidFill>
                  <a:schemeClr val="tx1">
                    <a:lumMod val="95000"/>
                    <a:lumOff val="5000"/>
                  </a:schemeClr>
                </a:solidFill>
                <a:latin typeface="黑体" pitchFamily="49" charset="-122"/>
                <a:ea typeface="黑体" pitchFamily="49" charset="-122"/>
              </a:rPr>
              <a:t>中国已经成为当前移动支付的重要市场，</a:t>
            </a:r>
            <a:r>
              <a:rPr lang="en-US" altLang="zh-CN" sz="2200" dirty="0">
                <a:solidFill>
                  <a:schemeClr val="tx1">
                    <a:lumMod val="95000"/>
                    <a:lumOff val="5000"/>
                  </a:schemeClr>
                </a:solidFill>
                <a:latin typeface="黑体" pitchFamily="49" charset="-122"/>
                <a:ea typeface="黑体" pitchFamily="49" charset="-122"/>
              </a:rPr>
              <a:t>2011</a:t>
            </a:r>
            <a:r>
              <a:rPr lang="zh-CN" altLang="en-US" sz="2200" dirty="0">
                <a:solidFill>
                  <a:schemeClr val="tx1">
                    <a:lumMod val="95000"/>
                    <a:lumOff val="5000"/>
                  </a:schemeClr>
                </a:solidFill>
                <a:latin typeface="黑体" pitchFamily="49" charset="-122"/>
                <a:ea typeface="黑体" pitchFamily="49" charset="-122"/>
              </a:rPr>
              <a:t>年中国移动支付交易规模达到</a:t>
            </a:r>
            <a:r>
              <a:rPr lang="en-US" altLang="zh-CN" sz="2200" dirty="0">
                <a:solidFill>
                  <a:schemeClr val="tx1">
                    <a:lumMod val="95000"/>
                    <a:lumOff val="5000"/>
                  </a:schemeClr>
                </a:solidFill>
                <a:latin typeface="黑体" pitchFamily="49" charset="-122"/>
                <a:ea typeface="黑体" pitchFamily="49" charset="-122"/>
              </a:rPr>
              <a:t>481.4</a:t>
            </a:r>
            <a:r>
              <a:rPr lang="zh-CN" altLang="en-US" sz="2200" dirty="0">
                <a:solidFill>
                  <a:schemeClr val="tx1">
                    <a:lumMod val="95000"/>
                    <a:lumOff val="5000"/>
                  </a:schemeClr>
                </a:solidFill>
                <a:latin typeface="黑体" pitchFamily="49" charset="-122"/>
                <a:ea typeface="黑体" pitchFamily="49" charset="-122"/>
              </a:rPr>
              <a:t>亿元，同比增长</a:t>
            </a:r>
            <a:r>
              <a:rPr lang="en-US" altLang="zh-CN" sz="2200" dirty="0">
                <a:solidFill>
                  <a:schemeClr val="tx1">
                    <a:lumMod val="95000"/>
                    <a:lumOff val="5000"/>
                  </a:schemeClr>
                </a:solidFill>
                <a:latin typeface="黑体" pitchFamily="49" charset="-122"/>
                <a:ea typeface="黑体" pitchFamily="49" charset="-122"/>
              </a:rPr>
              <a:t>149.4%</a:t>
            </a:r>
            <a:r>
              <a:rPr lang="zh-CN" altLang="en-US" sz="2200" dirty="0">
                <a:solidFill>
                  <a:schemeClr val="tx1">
                    <a:lumMod val="95000"/>
                    <a:lumOff val="5000"/>
                  </a:schemeClr>
                </a:solidFill>
                <a:latin typeface="黑体" pitchFamily="49" charset="-122"/>
                <a:ea typeface="黑体" pitchFamily="49" charset="-122"/>
              </a:rPr>
              <a:t>，移动支付用户规模达到</a:t>
            </a:r>
            <a:r>
              <a:rPr lang="en-US" altLang="zh-CN" sz="2200" dirty="0">
                <a:solidFill>
                  <a:schemeClr val="tx1">
                    <a:lumMod val="95000"/>
                    <a:lumOff val="5000"/>
                  </a:schemeClr>
                </a:solidFill>
                <a:latin typeface="黑体" pitchFamily="49" charset="-122"/>
                <a:ea typeface="黑体" pitchFamily="49" charset="-122"/>
              </a:rPr>
              <a:t>1.9</a:t>
            </a:r>
            <a:r>
              <a:rPr lang="zh-CN" altLang="en-US" sz="2200" dirty="0">
                <a:solidFill>
                  <a:schemeClr val="tx1">
                    <a:lumMod val="95000"/>
                    <a:lumOff val="5000"/>
                  </a:schemeClr>
                </a:solidFill>
                <a:latin typeface="黑体" pitchFamily="49" charset="-122"/>
                <a:ea typeface="黑体" pitchFamily="49" charset="-122"/>
              </a:rPr>
              <a:t>亿；</a:t>
            </a:r>
            <a:r>
              <a:rPr lang="en-US" altLang="zh-CN" sz="2200" dirty="0">
                <a:solidFill>
                  <a:schemeClr val="tx1">
                    <a:lumMod val="95000"/>
                    <a:lumOff val="5000"/>
                  </a:schemeClr>
                </a:solidFill>
                <a:latin typeface="黑体" pitchFamily="49" charset="-122"/>
                <a:ea typeface="黑体" pitchFamily="49" charset="-122"/>
              </a:rPr>
              <a:t>2013</a:t>
            </a:r>
            <a:r>
              <a:rPr lang="zh-CN" altLang="en-US" sz="2200" dirty="0">
                <a:solidFill>
                  <a:schemeClr val="tx1">
                    <a:lumMod val="95000"/>
                    <a:lumOff val="5000"/>
                  </a:schemeClr>
                </a:solidFill>
                <a:latin typeface="黑体" pitchFamily="49" charset="-122"/>
                <a:ea typeface="黑体" pitchFamily="49" charset="-122"/>
              </a:rPr>
              <a:t>年中国移动支付交易规模超过</a:t>
            </a:r>
            <a:r>
              <a:rPr lang="en-US" altLang="zh-CN" sz="2200" dirty="0">
                <a:solidFill>
                  <a:schemeClr val="tx1">
                    <a:lumMod val="95000"/>
                    <a:lumOff val="5000"/>
                  </a:schemeClr>
                </a:solidFill>
                <a:latin typeface="黑体" pitchFamily="49" charset="-122"/>
                <a:ea typeface="黑体" pitchFamily="49" charset="-122"/>
              </a:rPr>
              <a:t>2000</a:t>
            </a:r>
            <a:r>
              <a:rPr lang="zh-CN" altLang="en-US" sz="2200" dirty="0">
                <a:solidFill>
                  <a:schemeClr val="tx1">
                    <a:lumMod val="95000"/>
                    <a:lumOff val="5000"/>
                  </a:schemeClr>
                </a:solidFill>
                <a:latin typeface="黑体" pitchFamily="49" charset="-122"/>
                <a:ea typeface="黑体" pitchFamily="49" charset="-122"/>
              </a:rPr>
              <a:t>亿元，移动支付用户规模将达到</a:t>
            </a:r>
            <a:r>
              <a:rPr lang="en-US" altLang="zh-CN" sz="2200" dirty="0">
                <a:solidFill>
                  <a:schemeClr val="tx1">
                    <a:lumMod val="95000"/>
                    <a:lumOff val="5000"/>
                  </a:schemeClr>
                </a:solidFill>
                <a:latin typeface="黑体" pitchFamily="49" charset="-122"/>
                <a:ea typeface="黑体" pitchFamily="49" charset="-122"/>
              </a:rPr>
              <a:t>4.8</a:t>
            </a:r>
            <a:r>
              <a:rPr lang="zh-CN" altLang="en-US" sz="2200" dirty="0">
                <a:solidFill>
                  <a:schemeClr val="tx1">
                    <a:lumMod val="95000"/>
                    <a:lumOff val="5000"/>
                  </a:schemeClr>
                </a:solidFill>
                <a:latin typeface="黑体" pitchFamily="49" charset="-122"/>
                <a:ea typeface="黑体" pitchFamily="49" charset="-122"/>
              </a:rPr>
              <a:t>亿。推动中国移动支付市场快速发展的主要因素包括：</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zh-CN" altLang="en-US" sz="1800" dirty="0">
                <a:solidFill>
                  <a:schemeClr val="tx1">
                    <a:lumMod val="95000"/>
                    <a:lumOff val="5000"/>
                  </a:schemeClr>
                </a:solidFill>
              </a:rPr>
              <a:t>移动互联网网民规模快速增加</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zh-CN" altLang="en-US" sz="1800" dirty="0">
                <a:solidFill>
                  <a:schemeClr val="tx1">
                    <a:lumMod val="95000"/>
                    <a:lumOff val="5000"/>
                  </a:schemeClr>
                </a:solidFill>
              </a:rPr>
              <a:t>政策及产业各方强力驱动</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en-US" altLang="zh-CN" sz="1800" dirty="0">
                <a:solidFill>
                  <a:schemeClr val="tx1">
                    <a:lumMod val="95000"/>
                    <a:lumOff val="5000"/>
                  </a:schemeClr>
                </a:solidFill>
              </a:rPr>
              <a:t>3G</a:t>
            </a:r>
            <a:r>
              <a:rPr lang="zh-CN" altLang="en-US" sz="1800" dirty="0">
                <a:solidFill>
                  <a:schemeClr val="tx1">
                    <a:lumMod val="95000"/>
                    <a:lumOff val="5000"/>
                  </a:schemeClr>
                </a:solidFill>
              </a:rPr>
              <a:t>网络和智能手机的普及</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zh-CN" altLang="en-US" sz="1800" dirty="0">
                <a:solidFill>
                  <a:schemeClr val="tx1">
                    <a:lumMod val="95000"/>
                    <a:lumOff val="5000"/>
                  </a:schemeClr>
                </a:solidFill>
              </a:rPr>
              <a:t>互联网商业模式和厂商的移动互联网化</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zh-CN" altLang="en-US" sz="1800" dirty="0">
                <a:solidFill>
                  <a:schemeClr val="tx1">
                    <a:lumMod val="95000"/>
                    <a:lumOff val="5000"/>
                  </a:schemeClr>
                </a:solidFill>
              </a:rPr>
              <a:t>移动互联网新应用层出不穷</a:t>
            </a:r>
          </a:p>
          <a:p>
            <a:pPr marL="742950" lvl="1" indent="-285750" defTabSz="330200" eaLnBrk="1" hangingPunct="1">
              <a:lnSpc>
                <a:spcPct val="110000"/>
              </a:lnSpc>
              <a:spcAft>
                <a:spcPct val="50000"/>
              </a:spcAft>
              <a:buClr>
                <a:schemeClr val="tx1"/>
              </a:buClr>
              <a:buSzPct val="100000"/>
              <a:buFont typeface="Webdings" pitchFamily="18" charset="2"/>
              <a:buChar char="4"/>
              <a:tabLst>
                <a:tab pos="627063" algn="l"/>
                <a:tab pos="8521700" algn="r"/>
              </a:tabLst>
              <a:defRPr/>
            </a:pPr>
            <a:r>
              <a:rPr lang="zh-CN" altLang="en-US" sz="1800" dirty="0">
                <a:solidFill>
                  <a:schemeClr val="tx1">
                    <a:lumMod val="95000"/>
                    <a:lumOff val="5000"/>
                  </a:schemeClr>
                </a:solidFill>
              </a:rPr>
              <a:t>资本对于移动互联网市场的热捧</a:t>
            </a:r>
            <a:endParaRPr lang="zh-CN" altLang="en-US" sz="1800" dirty="0">
              <a:solidFill>
                <a:schemeClr val="tx1">
                  <a:lumMod val="95000"/>
                  <a:lumOff val="5000"/>
                </a:schemeClr>
              </a:solidFill>
              <a:latin typeface="黑体" pitchFamily="49" charset="-122"/>
            </a:endParaRPr>
          </a:p>
        </p:txBody>
      </p:sp>
      <p:pic>
        <p:nvPicPr>
          <p:cNvPr id="46085" name="Picture 69" descr="http://af.shejis.com/uploadfile/af/uploadfile/200902/20090212095938494.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11763" y="4264025"/>
            <a:ext cx="3165475"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自定义设计方案">
  <a:themeElements>
    <a:clrScheme name="2_自定义设计方案 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2_自定义设计方案">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2_自定义设计方案 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2_自定义设计方案 6">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2_自定义设计方案 7">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2_自定义设计方案 8">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2_自定义设计方案 9">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科技项目">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仿宋_GB2312"/>
        <a:cs typeface=""/>
      </a:majorFont>
      <a:minorFont>
        <a:latin typeface="Arial"/>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仿宋_GB2312" pitchFamily="49"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仿宋_GB2312"/>
        <a:cs typeface=""/>
      </a:majorFont>
      <a:minorFont>
        <a:latin typeface="Arial"/>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仿宋_GB2312" pitchFamily="49" charset="-122"/>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仿宋_GB2312" pitchFamily="49"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7660</TotalTime>
  <Words>4490</Words>
  <Application>Microsoft Office PowerPoint</Application>
  <PresentationFormat>全屏显示(4:3)</PresentationFormat>
  <Paragraphs>562</Paragraphs>
  <Slides>85</Slides>
  <Notes>16</Notes>
  <HiddenSlides>0</HiddenSlides>
  <MMClips>0</MMClips>
  <ScaleCrop>false</ScaleCrop>
  <HeadingPairs>
    <vt:vector size="6" baseType="variant">
      <vt:variant>
        <vt:lpstr>主题</vt:lpstr>
      </vt:variant>
      <vt:variant>
        <vt:i4>5</vt:i4>
      </vt:variant>
      <vt:variant>
        <vt:lpstr>嵌入 OLE 服务器</vt:lpstr>
      </vt:variant>
      <vt:variant>
        <vt:i4>2</vt:i4>
      </vt:variant>
      <vt:variant>
        <vt:lpstr>幻灯片标题</vt:lpstr>
      </vt:variant>
      <vt:variant>
        <vt:i4>85</vt:i4>
      </vt:variant>
    </vt:vector>
  </HeadingPairs>
  <TitlesOfParts>
    <vt:vector size="92" baseType="lpstr">
      <vt:lpstr>default</vt:lpstr>
      <vt:lpstr>2_自定义设计方案</vt:lpstr>
      <vt:lpstr>1_自定义设计方案</vt:lpstr>
      <vt:lpstr>科技项目</vt:lpstr>
      <vt:lpstr>1_默认设计模板</vt:lpstr>
      <vt:lpstr>图表</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支付宝与微信三大战争</vt:lpstr>
      <vt:lpstr>第一战：打车软件</vt:lpstr>
      <vt:lpstr>第一战：打车软件</vt:lpstr>
      <vt:lpstr>第一战：打车软件</vt:lpstr>
      <vt:lpstr>第二战：理财产品</vt:lpstr>
      <vt:lpstr>第二战：理财产品</vt:lpstr>
      <vt:lpstr>第二战：理财产品</vt:lpstr>
      <vt:lpstr>第三战：红包大战</vt:lpstr>
      <vt:lpstr>第三战：红包大战</vt:lpstr>
      <vt:lpstr>第三战：红包大战</vt:lpstr>
      <vt:lpstr>第三战：红包大战</vt:lpstr>
      <vt:lpstr>第三战：红包大战</vt:lpstr>
      <vt:lpstr>第三战：红包大战</vt:lpstr>
      <vt:lpstr>三战总结</vt:lpstr>
      <vt:lpstr>三战总结</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NFC移动支付流程</vt:lpstr>
      <vt:lpstr>支付技术的颠覆——Applepay</vt:lpstr>
      <vt:lpstr>幻灯片 80</vt:lpstr>
      <vt:lpstr>幻灯片 81</vt:lpstr>
      <vt:lpstr>幻灯片 82</vt:lpstr>
      <vt:lpstr>幻灯片 83</vt:lpstr>
      <vt:lpstr>幻灯片 84</vt:lpstr>
      <vt:lpstr>幻灯片 85</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c60012059</dc:creator>
  <cp:lastModifiedBy>wjx</cp:lastModifiedBy>
  <cp:revision>670</cp:revision>
  <dcterms:created xsi:type="dcterms:W3CDTF">2010-05-04T07:17:32Z</dcterms:created>
  <dcterms:modified xsi:type="dcterms:W3CDTF">2016-08-30T01:18:58Z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(2)xztXysUr12Rwtoxhro4vkAwpTxGS+59MtH+CyNBS7bzu9jqnpm/YIitle0P7Y31p21dEK7gd
hYKO2EQVHKt3KCATg2xjrxJgWckOMZJ5hysVXxWLXYY2NaFCGJQfv4xQBNiC1hpeQxGOHK/m
adWWUEPIE3LOLaGsIpTsnD1mxbuawjofDLmGsedqU8IbCc9kJqAzYy/jSry0bfmJPJhOvbZz
KAgD3rmUCMZem/bDw87Og</vt:lpwstr>
  </property>
  <property fmtid="{D5CDD505-2E9C-101B-9397-08002B2CF9AE}" pid="3" name="_ms_pID_7253431">
    <vt:lpwstr>ReXd9RCkt76TCnhk9Lr8b95tY1h4gZNZcjfD/YUrz2+OKea66T3
J29QUxY4L9HH3PcEq/WGEvlav/qY5Jx7t+Y7Szq5YbPAm75655Cx8+E2gvSAum2HuL7zH781
HVw=</vt:lpwstr>
  </property>
  <property fmtid="{D5CDD505-2E9C-101B-9397-08002B2CF9AE}" pid="4" name="sflag">
    <vt:lpwstr>1315012092</vt:lpwstr>
  </property>
</Properties>
</file>